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92" r:id="rId4"/>
    <p:sldId id="260" r:id="rId5"/>
    <p:sldId id="261" r:id="rId6"/>
    <p:sldId id="283" r:id="rId7"/>
    <p:sldId id="285" r:id="rId8"/>
    <p:sldId id="284" r:id="rId9"/>
    <p:sldId id="286" r:id="rId10"/>
    <p:sldId id="262" r:id="rId11"/>
    <p:sldId id="269" r:id="rId12"/>
    <p:sldId id="270" r:id="rId13"/>
    <p:sldId id="271" r:id="rId14"/>
    <p:sldId id="272" r:id="rId15"/>
    <p:sldId id="263" r:id="rId16"/>
    <p:sldId id="288" r:id="rId17"/>
    <p:sldId id="287" r:id="rId18"/>
    <p:sldId id="289" r:id="rId19"/>
    <p:sldId id="290" r:id="rId20"/>
    <p:sldId id="264" r:id="rId21"/>
    <p:sldId id="273" r:id="rId22"/>
    <p:sldId id="275" r:id="rId23"/>
    <p:sldId id="276" r:id="rId24"/>
    <p:sldId id="274" r:id="rId25"/>
    <p:sldId id="282"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282A"/>
    <a:srgbClr val="BE0000"/>
    <a:srgbClr val="A31A1C"/>
    <a:srgbClr val="CA2629"/>
    <a:srgbClr val="FFC102"/>
    <a:srgbClr val="FFF411"/>
    <a:srgbClr val="345692"/>
    <a:srgbClr val="17C0D4"/>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p:scale>
          <a:sx n="80" d="100"/>
          <a:sy n="80" d="100"/>
        </p:scale>
        <p:origin x="864"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637"/>
          </a:xfrm>
          <a:prstGeom prst="rect">
            <a:avLst/>
          </a:prstGeom>
        </p:spPr>
      </p:pic>
    </p:spTree>
  </p:cSld>
  <p:clrMapOvr>
    <a:masterClrMapping/>
  </p:clrMapOvr>
  <p:transition spd="slow" advTm="0">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637"/>
          </a:xfrm>
          <a:prstGeom prst="rect">
            <a:avLst/>
          </a:prstGeom>
        </p:spPr>
      </p:pic>
    </p:spTree>
  </p:cSld>
  <p:clrMapOvr>
    <a:masterClrMapping/>
  </p:clrMapOvr>
  <p:transition spd="slow" advTm="0">
    <p:cove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pitchFamily="34" charset="-122"/>
              <a:ea typeface="微软雅黑" panose="020B0503020204020204" pitchFamily="34" charset="-122"/>
              <a:sym typeface="+mn-ea"/>
            </a:endParaRP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0">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8.wdp"/><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ibaotu.com/pp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8.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 13"/>
          <p:cNvGrpSpPr/>
          <p:nvPr/>
        </p:nvGrpSpPr>
        <p:grpSpPr>
          <a:xfrm>
            <a:off x="3460979" y="3492804"/>
            <a:ext cx="8897024" cy="529239"/>
            <a:chOff x="3653604" y="-3170778"/>
            <a:chExt cx="8897024" cy="529239"/>
          </a:xfrm>
        </p:grpSpPr>
        <p:sp>
          <p:nvSpPr>
            <p:cNvPr id="4" name="文本框 3"/>
            <p:cNvSpPr txBox="1"/>
            <p:nvPr/>
          </p:nvSpPr>
          <p:spPr>
            <a:xfrm>
              <a:off x="3653604" y="-3164759"/>
              <a:ext cx="6344255" cy="523220"/>
            </a:xfrm>
            <a:prstGeom prst="rect">
              <a:avLst/>
            </a:prstGeom>
            <a:noFill/>
          </p:spPr>
          <p:txBody>
            <a:bodyPr wrap="square" rtlCol="0">
              <a:spAutoFit/>
            </a:bodyPr>
            <a:lstStyle/>
            <a:p>
              <a:pPr algn="ctr"/>
              <a:r>
                <a:rPr kumimoji="1" lang="zh-CN" altLang="en-US" sz="2800" b="1" dirty="0" smtClean="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rPr>
                <a:t>弘扬红船精神</a:t>
              </a:r>
              <a:endParaRPr kumimoji="1" lang="zh-CN" altLang="en-US" sz="2800" b="1" dirty="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endParaRPr>
            </a:p>
          </p:txBody>
        </p:sp>
        <p:sp>
          <p:nvSpPr>
            <p:cNvPr id="6" name="文本框 5"/>
            <p:cNvSpPr txBox="1"/>
            <p:nvPr/>
          </p:nvSpPr>
          <p:spPr>
            <a:xfrm>
              <a:off x="6206373" y="-3170778"/>
              <a:ext cx="6344255" cy="523220"/>
            </a:xfrm>
            <a:prstGeom prst="rect">
              <a:avLst/>
            </a:prstGeom>
            <a:noFill/>
          </p:spPr>
          <p:txBody>
            <a:bodyPr wrap="square" rtlCol="0">
              <a:spAutoFit/>
            </a:bodyPr>
            <a:lstStyle/>
            <a:p>
              <a:pPr algn="ctr"/>
              <a:r>
                <a:rPr kumimoji="1" lang="zh-CN" altLang="en-US" sz="2800" b="1" dirty="0" smtClean="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rPr>
                <a:t>走在时代前列</a:t>
              </a:r>
              <a:endParaRPr kumimoji="1" lang="zh-CN" altLang="en-US" sz="2800" b="1" dirty="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948211" y="902826"/>
            <a:ext cx="6493151" cy="4716684"/>
          </a:xfrm>
          <a:prstGeom prst="rect">
            <a:avLst/>
          </a:prstGeom>
        </p:spPr>
      </p:pic>
      <p:pic>
        <p:nvPicPr>
          <p:cNvPr id="9" name="Two Steps From Hell - For The Win">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322859" y="-1397264"/>
            <a:ext cx="1061822" cy="106182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927" y="561475"/>
            <a:ext cx="2023128" cy="1580356"/>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229" y="2253799"/>
            <a:ext cx="7773705" cy="1243380"/>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900" decel="100000" fill="hold"/>
                                        <p:tgtEl>
                                          <p:spTgt spid="14"/>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a:solidFill>
                  <a:srgbClr val="BE0000"/>
                </a:solidFill>
                <a:latin typeface="微软雅黑" panose="020B0503020204020204" pitchFamily="34" charset="-122"/>
                <a:ea typeface="微软雅黑" panose="020B0503020204020204" pitchFamily="34" charset="-122"/>
              </a:rPr>
              <a:t>“红船精神</a:t>
            </a:r>
            <a:r>
              <a:rPr lang="zh-CN" altLang="en-US" sz="2400" b="1" dirty="0" smtClean="0">
                <a:solidFill>
                  <a:srgbClr val="BE0000"/>
                </a:solidFill>
                <a:latin typeface="微软雅黑" panose="020B0503020204020204" pitchFamily="34" charset="-122"/>
                <a:ea typeface="微软雅黑" panose="020B0503020204020204" pitchFamily="34" charset="-122"/>
              </a:rPr>
              <a:t>”党</a:t>
            </a:r>
            <a:r>
              <a:rPr lang="zh-CN" altLang="en-US" sz="2400" b="1" dirty="0">
                <a:solidFill>
                  <a:srgbClr val="BE0000"/>
                </a:solidFill>
                <a:latin typeface="微软雅黑" panose="020B0503020204020204" pitchFamily="34" charset="-122"/>
                <a:ea typeface="微软雅黑" panose="020B0503020204020204" pitchFamily="34" charset="-122"/>
              </a:rPr>
              <a:t>的先进性之源</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6133" y="-2342558"/>
            <a:ext cx="2553102" cy="1854596"/>
          </a:xfrm>
          <a:prstGeom prst="rect">
            <a:avLst/>
          </a:prstGeom>
        </p:spPr>
      </p:pic>
      <p:cxnSp>
        <p:nvCxnSpPr>
          <p:cNvPr id="21" name="直接箭头连接符 13"/>
          <p:cNvCxnSpPr/>
          <p:nvPr/>
        </p:nvCxnSpPr>
        <p:spPr>
          <a:xfrm>
            <a:off x="4204616" y="3723959"/>
            <a:ext cx="720000" cy="0"/>
          </a:xfrm>
          <a:prstGeom prst="straightConnector1">
            <a:avLst/>
          </a:prstGeom>
          <a:ln w="19050">
            <a:solidFill>
              <a:srgbClr val="D4282A"/>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5144118" y="1653214"/>
            <a:ext cx="6133515" cy="1230663"/>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solidFill>
                <a:srgbClr val="D4282A"/>
              </a:solidFill>
            </a:endParaRPr>
          </a:p>
        </p:txBody>
      </p:sp>
      <p:sp>
        <p:nvSpPr>
          <p:cNvPr id="23" name="圆角矩形 22"/>
          <p:cNvSpPr/>
          <p:nvPr/>
        </p:nvSpPr>
        <p:spPr>
          <a:xfrm>
            <a:off x="5144118" y="4564042"/>
            <a:ext cx="6133515" cy="1230663"/>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solidFill>
                <a:srgbClr val="D4282A"/>
              </a:solidFill>
            </a:endParaRPr>
          </a:p>
        </p:txBody>
      </p:sp>
      <p:sp>
        <p:nvSpPr>
          <p:cNvPr id="24" name="文本框 23"/>
          <p:cNvSpPr txBox="1"/>
          <p:nvPr/>
        </p:nvSpPr>
        <p:spPr>
          <a:xfrm>
            <a:off x="5372275" y="1945380"/>
            <a:ext cx="5677200" cy="646331"/>
          </a:xfrm>
          <a:prstGeom prst="rect">
            <a:avLst/>
          </a:prstGeom>
          <a:noFill/>
          <a:effectLst/>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just"/>
            <a:r>
              <a:rPr lang="zh-CN" altLang="en-US" b="1" dirty="0" smtClean="0">
                <a:solidFill>
                  <a:srgbClr val="D4282A"/>
                </a:solidFill>
                <a:effectLst/>
                <a:latin typeface="微软雅黑" panose="020B0503020204020204" pitchFamily="34" charset="-122"/>
                <a:ea typeface="微软雅黑" panose="020B0503020204020204" pitchFamily="34" charset="-122"/>
                <a:cs typeface="微软雅黑" panose="020B0503020204020204" pitchFamily="34" charset="-122"/>
              </a:rPr>
              <a:t>中国先进生产力的发展要求</a:t>
            </a:r>
            <a:endParaRPr lang="zh-CN" altLang="en-US" b="1" dirty="0">
              <a:solidFill>
                <a:srgbClr val="D4282A"/>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5372275" y="3400794"/>
            <a:ext cx="5677200" cy="646331"/>
          </a:xfrm>
          <a:prstGeom prst="rect">
            <a:avLst/>
          </a:prstGeom>
          <a:noFill/>
          <a:effectLst/>
        </p:spPr>
        <p:txBody>
          <a:bodyPr wrap="square" rtlCol="0">
            <a:spAutoFit/>
          </a:bodyPr>
          <a:lstStyle>
            <a:defPPr>
              <a:defRPr lang="zh-CN"/>
            </a:defPPr>
            <a:lvl1pPr algn="just">
              <a:defRPr sz="1600">
                <a:solidFill>
                  <a:schemeClr val="bg1"/>
                </a:solidFill>
                <a:effectLst/>
                <a:latin typeface="方正兰亭中黑_GBK" panose="02000000000000000000" pitchFamily="2" charset="-122"/>
                <a:ea typeface="方正兰亭中黑_GBK" panose="02000000000000000000" pitchFamily="2" charset="-122"/>
              </a:defRPr>
            </a:lvl1pPr>
          </a:lstStyle>
          <a:p>
            <a:r>
              <a:rPr lang="zh-CN" altLang="en-US" sz="36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中国</a:t>
            </a:r>
            <a:r>
              <a:rPr lang="zh-CN" altLang="en-US" sz="3600" b="1" dirty="0" smtClean="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先进文化的前进方向</a:t>
            </a:r>
            <a:endParaRPr lang="zh-CN" altLang="en-US" sz="36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5372275" y="4883139"/>
            <a:ext cx="5677200" cy="646331"/>
          </a:xfrm>
          <a:prstGeom prst="rect">
            <a:avLst/>
          </a:prstGeom>
          <a:noFill/>
          <a:effectLst/>
        </p:spPr>
        <p:txBody>
          <a:bodyPr wrap="square" rtlCol="0">
            <a:spAutoFit/>
          </a:bodyPr>
          <a:lstStyle>
            <a:defPPr>
              <a:defRPr lang="zh-CN"/>
            </a:defPPr>
            <a:lvl1pPr algn="just">
              <a:defRPr sz="1600">
                <a:solidFill>
                  <a:schemeClr val="bg1"/>
                </a:solidFill>
                <a:effectLst/>
                <a:latin typeface="方正兰亭中黑_GBK" panose="02000000000000000000" pitchFamily="2" charset="-122"/>
                <a:ea typeface="方正兰亭中黑_GBK" panose="02000000000000000000" pitchFamily="2" charset="-122"/>
              </a:defRPr>
            </a:lvl1pPr>
          </a:lstStyle>
          <a:p>
            <a:r>
              <a:rPr lang="zh-CN" altLang="en-US" sz="3600" b="1" dirty="0" smtClean="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最广大人民的根本利益</a:t>
            </a:r>
            <a:endParaRPr lang="zh-CN" altLang="en-US" sz="36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圆角矩形 26"/>
          <p:cNvSpPr/>
          <p:nvPr/>
        </p:nvSpPr>
        <p:spPr>
          <a:xfrm>
            <a:off x="5144118" y="3108628"/>
            <a:ext cx="6133515" cy="1230663"/>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solidFill>
                <a:srgbClr val="D4282A"/>
              </a:solidFill>
            </a:endParaRPr>
          </a:p>
        </p:txBody>
      </p:sp>
      <p:cxnSp>
        <p:nvCxnSpPr>
          <p:cNvPr id="28" name="直接箭头连接符 20"/>
          <p:cNvCxnSpPr/>
          <p:nvPr/>
        </p:nvCxnSpPr>
        <p:spPr>
          <a:xfrm rot="19800000">
            <a:off x="3940876" y="2493614"/>
            <a:ext cx="1008000" cy="0"/>
          </a:xfrm>
          <a:prstGeom prst="straightConnector1">
            <a:avLst/>
          </a:prstGeom>
          <a:ln w="19050">
            <a:solidFill>
              <a:srgbClr val="D4282A"/>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直接箭头连接符 21"/>
          <p:cNvCxnSpPr/>
          <p:nvPr/>
        </p:nvCxnSpPr>
        <p:spPr>
          <a:xfrm rot="1800000" flipV="1">
            <a:off x="3940876" y="4954305"/>
            <a:ext cx="1008000" cy="0"/>
          </a:xfrm>
          <a:prstGeom prst="straightConnector1">
            <a:avLst/>
          </a:prstGeom>
          <a:ln w="19050">
            <a:solidFill>
              <a:srgbClr val="D4282A"/>
            </a:solidFill>
            <a:tailEnd type="arrow" w="lg" len="lg"/>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1458738" y="1863485"/>
            <a:ext cx="2517720" cy="3342820"/>
          </a:xfrm>
          <a:prstGeom prst="roundRect">
            <a:avLst/>
          </a:prstGeom>
          <a:solidFill>
            <a:srgbClr val="BE0000"/>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636871" y="2196067"/>
            <a:ext cx="2161454" cy="2677656"/>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ctr">
              <a:lnSpc>
                <a:spcPct val="150000"/>
              </a:lnSpc>
            </a:pPr>
            <a:r>
              <a:rPr lang="zh-CN" altLang="en-US" sz="1600" dirty="0" smtClean="0">
                <a:solidFill>
                  <a:schemeClr val="bg1"/>
                </a:solidFill>
                <a:effectLst/>
                <a:latin typeface="微软雅黑" panose="020B0503020204020204" pitchFamily="34" charset="-122"/>
                <a:ea typeface="微软雅黑" panose="020B0503020204020204" pitchFamily="34" charset="-122"/>
              </a:rPr>
              <a:t>红船正事走在时代前列的象征，“红船精神”就充分体现了走在时代前列的精神，这也就集中体现了党的先进性，是党的先进性之源</a:t>
            </a:r>
            <a:endParaRPr lang="zh-CN" altLang="en-US" sz="1600" dirty="0">
              <a:solidFill>
                <a:schemeClr val="bg1"/>
              </a:solidFill>
              <a:effectLst/>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250" fill="hold"/>
                                        <p:tgtEl>
                                          <p:spTgt spid="30"/>
                                        </p:tgtEl>
                                        <p:attrNameLst>
                                          <p:attrName>ppt_w</p:attrName>
                                        </p:attrNameLst>
                                      </p:cBhvr>
                                      <p:tavLst>
                                        <p:tav tm="0">
                                          <p:val>
                                            <p:fltVal val="0"/>
                                          </p:val>
                                        </p:tav>
                                        <p:tav tm="100000">
                                          <p:val>
                                            <p:strVal val="#ppt_w"/>
                                          </p:val>
                                        </p:tav>
                                      </p:tavLst>
                                    </p:anim>
                                    <p:anim calcmode="lin" valueType="num">
                                      <p:cBhvr>
                                        <p:cTn id="19" dur="250" fill="hold"/>
                                        <p:tgtEl>
                                          <p:spTgt spid="30"/>
                                        </p:tgtEl>
                                        <p:attrNameLst>
                                          <p:attrName>ppt_h</p:attrName>
                                        </p:attrNameLst>
                                      </p:cBhvr>
                                      <p:tavLst>
                                        <p:tav tm="0">
                                          <p:val>
                                            <p:fltVal val="0"/>
                                          </p:val>
                                        </p:tav>
                                        <p:tav tm="100000">
                                          <p:val>
                                            <p:strVal val="#ppt_h"/>
                                          </p:val>
                                        </p:tav>
                                      </p:tavLst>
                                    </p:anim>
                                    <p:animEffect transition="in" filter="fade">
                                      <p:cBhvr>
                                        <p:cTn id="20" dur="250"/>
                                        <p:tgtEl>
                                          <p:spTgt spid="30"/>
                                        </p:tgtEl>
                                      </p:cBhvr>
                                    </p:animEffect>
                                  </p:childTnLst>
                                </p:cTn>
                              </p:par>
                              <p:par>
                                <p:cTn id="21" presetID="6" presetClass="emph" presetSubtype="0" decel="100000" fill="hold" grpId="1" nodeType="withEffect">
                                  <p:stCondLst>
                                    <p:cond delay="0"/>
                                  </p:stCondLst>
                                  <p:childTnLst>
                                    <p:animScale>
                                      <p:cBhvr>
                                        <p:cTn id="22" dur="250" fill="hold"/>
                                        <p:tgtEl>
                                          <p:spTgt spid="30"/>
                                        </p:tgtEl>
                                      </p:cBhvr>
                                      <p:by x="120000" y="120000"/>
                                    </p:animScale>
                                  </p:childTnLst>
                                </p:cTn>
                              </p:par>
                              <p:par>
                                <p:cTn id="23" presetID="6" presetClass="emph" presetSubtype="0" decel="100000" fill="hold" grpId="2" nodeType="withEffect">
                                  <p:stCondLst>
                                    <p:cond delay="0"/>
                                  </p:stCondLst>
                                  <p:childTnLst>
                                    <p:animScale>
                                      <p:cBhvr>
                                        <p:cTn id="24" dur="250" fill="hold"/>
                                        <p:tgtEl>
                                          <p:spTgt spid="30"/>
                                        </p:tgtEl>
                                      </p:cBhvr>
                                      <p:by x="83000" y="83000"/>
                                    </p:animScale>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250" fill="hold"/>
                                        <p:tgtEl>
                                          <p:spTgt spid="31"/>
                                        </p:tgtEl>
                                        <p:attrNameLst>
                                          <p:attrName>ppt_w</p:attrName>
                                        </p:attrNameLst>
                                      </p:cBhvr>
                                      <p:tavLst>
                                        <p:tav tm="0">
                                          <p:val>
                                            <p:fltVal val="0"/>
                                          </p:val>
                                        </p:tav>
                                        <p:tav tm="100000">
                                          <p:val>
                                            <p:strVal val="#ppt_w"/>
                                          </p:val>
                                        </p:tav>
                                      </p:tavLst>
                                    </p:anim>
                                    <p:anim calcmode="lin" valueType="num">
                                      <p:cBhvr>
                                        <p:cTn id="28" dur="250" fill="hold"/>
                                        <p:tgtEl>
                                          <p:spTgt spid="31"/>
                                        </p:tgtEl>
                                        <p:attrNameLst>
                                          <p:attrName>ppt_h</p:attrName>
                                        </p:attrNameLst>
                                      </p:cBhvr>
                                      <p:tavLst>
                                        <p:tav tm="0">
                                          <p:val>
                                            <p:fltVal val="0"/>
                                          </p:val>
                                        </p:tav>
                                        <p:tav tm="100000">
                                          <p:val>
                                            <p:strVal val="#ppt_h"/>
                                          </p:val>
                                        </p:tav>
                                      </p:tavLst>
                                    </p:anim>
                                    <p:animEffect transition="in" filter="fade">
                                      <p:cBhvr>
                                        <p:cTn id="29" dur="250"/>
                                        <p:tgtEl>
                                          <p:spTgt spid="31"/>
                                        </p:tgtEl>
                                      </p:cBhvr>
                                    </p:animEffect>
                                  </p:childTnLst>
                                </p:cTn>
                              </p:par>
                              <p:par>
                                <p:cTn id="30" presetID="6" presetClass="emph" presetSubtype="0" decel="100000" fill="hold" grpId="1" nodeType="withEffect">
                                  <p:stCondLst>
                                    <p:cond delay="0"/>
                                  </p:stCondLst>
                                  <p:childTnLst>
                                    <p:animScale>
                                      <p:cBhvr>
                                        <p:cTn id="31" dur="250" fill="hold"/>
                                        <p:tgtEl>
                                          <p:spTgt spid="31"/>
                                        </p:tgtEl>
                                      </p:cBhvr>
                                      <p:by x="120000" y="120000"/>
                                    </p:animScale>
                                  </p:childTnLst>
                                </p:cTn>
                              </p:par>
                              <p:par>
                                <p:cTn id="32" presetID="6" presetClass="emph" presetSubtype="0" decel="100000" fill="hold" grpId="2" nodeType="withEffect">
                                  <p:stCondLst>
                                    <p:cond delay="0"/>
                                  </p:stCondLst>
                                  <p:childTnLst>
                                    <p:animScale>
                                      <p:cBhvr>
                                        <p:cTn id="33" dur="250" fill="hold"/>
                                        <p:tgtEl>
                                          <p:spTgt spid="31"/>
                                        </p:tgtEl>
                                      </p:cBhvr>
                                      <p:by x="83000" y="83000"/>
                                    </p:animScale>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1500"/>
                            </p:stCondLst>
                            <p:childTnLst>
                              <p:par>
                                <p:cTn id="55" presetID="53" presetClass="entr" presetSubtype="16" fill="hold" grpId="0" nodeType="afterEffect">
                                  <p:stCondLst>
                                    <p:cond delay="0"/>
                                  </p:stCondLst>
                                  <p:iterate type="lt">
                                    <p:tmPct val="10000"/>
                                  </p:iterate>
                                  <p:childTnLst>
                                    <p:set>
                                      <p:cBhvr>
                                        <p:cTn id="56" dur="1" fill="hold">
                                          <p:stCondLst>
                                            <p:cond delay="0"/>
                                          </p:stCondLst>
                                        </p:cTn>
                                        <p:tgtEl>
                                          <p:spTgt spid="24"/>
                                        </p:tgtEl>
                                        <p:attrNameLst>
                                          <p:attrName>style.visibility</p:attrName>
                                        </p:attrNameLst>
                                      </p:cBhvr>
                                      <p:to>
                                        <p:strVal val="visible"/>
                                      </p:to>
                                    </p:set>
                                    <p:anim calcmode="lin" valueType="num">
                                      <p:cBhvr>
                                        <p:cTn id="57" dur="250" fill="hold"/>
                                        <p:tgtEl>
                                          <p:spTgt spid="24"/>
                                        </p:tgtEl>
                                        <p:attrNameLst>
                                          <p:attrName>ppt_w</p:attrName>
                                        </p:attrNameLst>
                                      </p:cBhvr>
                                      <p:tavLst>
                                        <p:tav tm="0">
                                          <p:val>
                                            <p:fltVal val="0"/>
                                          </p:val>
                                        </p:tav>
                                        <p:tav tm="100000">
                                          <p:val>
                                            <p:strVal val="#ppt_w"/>
                                          </p:val>
                                        </p:tav>
                                      </p:tavLst>
                                    </p:anim>
                                    <p:anim calcmode="lin" valueType="num">
                                      <p:cBhvr>
                                        <p:cTn id="58" dur="250" fill="hold"/>
                                        <p:tgtEl>
                                          <p:spTgt spid="24"/>
                                        </p:tgtEl>
                                        <p:attrNameLst>
                                          <p:attrName>ppt_h</p:attrName>
                                        </p:attrNameLst>
                                      </p:cBhvr>
                                      <p:tavLst>
                                        <p:tav tm="0">
                                          <p:val>
                                            <p:fltVal val="0"/>
                                          </p:val>
                                        </p:tav>
                                        <p:tav tm="100000">
                                          <p:val>
                                            <p:strVal val="#ppt_h"/>
                                          </p:val>
                                        </p:tav>
                                      </p:tavLst>
                                    </p:anim>
                                    <p:animEffect transition="in" filter="fade">
                                      <p:cBhvr>
                                        <p:cTn id="59" dur="250"/>
                                        <p:tgtEl>
                                          <p:spTgt spid="24"/>
                                        </p:tgtEl>
                                      </p:cBhvr>
                                    </p:animEffect>
                                  </p:childTnLst>
                                </p:cTn>
                              </p:par>
                            </p:childTnLst>
                          </p:cTn>
                        </p:par>
                        <p:par>
                          <p:cTn id="60" fill="hold">
                            <p:stCondLst>
                              <p:cond delay="2025"/>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childTnLst>
                          </p:cTn>
                        </p:par>
                        <p:par>
                          <p:cTn id="64" fill="hold">
                            <p:stCondLst>
                              <p:cond delay="2525"/>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25"/>
                                        </p:tgtEl>
                                        <p:attrNameLst>
                                          <p:attrName>style.visibility</p:attrName>
                                        </p:attrNameLst>
                                      </p:cBhvr>
                                      <p:to>
                                        <p:strVal val="visible"/>
                                      </p:to>
                                    </p:set>
                                    <p:anim calcmode="lin" valueType="num">
                                      <p:cBhvr>
                                        <p:cTn id="67" dur="250" fill="hold"/>
                                        <p:tgtEl>
                                          <p:spTgt spid="25"/>
                                        </p:tgtEl>
                                        <p:attrNameLst>
                                          <p:attrName>ppt_w</p:attrName>
                                        </p:attrNameLst>
                                      </p:cBhvr>
                                      <p:tavLst>
                                        <p:tav tm="0">
                                          <p:val>
                                            <p:fltVal val="0"/>
                                          </p:val>
                                        </p:tav>
                                        <p:tav tm="100000">
                                          <p:val>
                                            <p:strVal val="#ppt_w"/>
                                          </p:val>
                                        </p:tav>
                                      </p:tavLst>
                                    </p:anim>
                                    <p:anim calcmode="lin" valueType="num">
                                      <p:cBhvr>
                                        <p:cTn id="68" dur="250" fill="hold"/>
                                        <p:tgtEl>
                                          <p:spTgt spid="25"/>
                                        </p:tgtEl>
                                        <p:attrNameLst>
                                          <p:attrName>ppt_h</p:attrName>
                                        </p:attrNameLst>
                                      </p:cBhvr>
                                      <p:tavLst>
                                        <p:tav tm="0">
                                          <p:val>
                                            <p:fltVal val="0"/>
                                          </p:val>
                                        </p:tav>
                                        <p:tav tm="100000">
                                          <p:val>
                                            <p:strVal val="#ppt_h"/>
                                          </p:val>
                                        </p:tav>
                                      </p:tavLst>
                                    </p:anim>
                                    <p:animEffect transition="in" filter="fade">
                                      <p:cBhvr>
                                        <p:cTn id="69" dur="250"/>
                                        <p:tgtEl>
                                          <p:spTgt spid="25"/>
                                        </p:tgtEl>
                                      </p:cBhvr>
                                    </p:animEffect>
                                  </p:childTnLst>
                                </p:cTn>
                              </p:par>
                            </p:childTnLst>
                          </p:cTn>
                        </p:par>
                        <p:par>
                          <p:cTn id="70" fill="hold">
                            <p:stCondLst>
                              <p:cond delay="3025"/>
                            </p:stCondLst>
                            <p:childTnLst>
                              <p:par>
                                <p:cTn id="71" presetID="22" presetClass="entr" presetSubtype="8"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childTnLst>
                          </p:cTn>
                        </p:par>
                        <p:par>
                          <p:cTn id="74" fill="hold">
                            <p:stCondLst>
                              <p:cond delay="3525"/>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26"/>
                                        </p:tgtEl>
                                        <p:attrNameLst>
                                          <p:attrName>style.visibility</p:attrName>
                                        </p:attrNameLst>
                                      </p:cBhvr>
                                      <p:to>
                                        <p:strVal val="visible"/>
                                      </p:to>
                                    </p:set>
                                    <p:anim calcmode="lin" valueType="num">
                                      <p:cBhvr>
                                        <p:cTn id="77" dur="250" fill="hold"/>
                                        <p:tgtEl>
                                          <p:spTgt spid="26"/>
                                        </p:tgtEl>
                                        <p:attrNameLst>
                                          <p:attrName>ppt_w</p:attrName>
                                        </p:attrNameLst>
                                      </p:cBhvr>
                                      <p:tavLst>
                                        <p:tav tm="0">
                                          <p:val>
                                            <p:fltVal val="0"/>
                                          </p:val>
                                        </p:tav>
                                        <p:tav tm="100000">
                                          <p:val>
                                            <p:strVal val="#ppt_w"/>
                                          </p:val>
                                        </p:tav>
                                      </p:tavLst>
                                    </p:anim>
                                    <p:anim calcmode="lin" valueType="num">
                                      <p:cBhvr>
                                        <p:cTn id="78" dur="250" fill="hold"/>
                                        <p:tgtEl>
                                          <p:spTgt spid="26"/>
                                        </p:tgtEl>
                                        <p:attrNameLst>
                                          <p:attrName>ppt_h</p:attrName>
                                        </p:attrNameLst>
                                      </p:cBhvr>
                                      <p:tavLst>
                                        <p:tav tm="0">
                                          <p:val>
                                            <p:fltVal val="0"/>
                                          </p:val>
                                        </p:tav>
                                        <p:tav tm="100000">
                                          <p:val>
                                            <p:strVal val="#ppt_h"/>
                                          </p:val>
                                        </p:tav>
                                      </p:tavLst>
                                    </p:anim>
                                    <p:animEffect transition="in" filter="fade">
                                      <p:cBhvr>
                                        <p:cTn id="7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p:bldP spid="26" grpId="0"/>
      <p:bldP spid="27" grpId="0" animBg="1"/>
      <p:bldP spid="30" grpId="0" animBg="1"/>
      <p:bldP spid="30" grpId="1" animBg="1"/>
      <p:bldP spid="30" grpId="2" animBg="1"/>
      <p:bldP spid="31" grpId="0"/>
      <p:bldP spid="31" grpId="1"/>
      <p:bldP spid="3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a:solidFill>
                  <a:srgbClr val="BE0000"/>
                </a:solidFill>
                <a:latin typeface="微软雅黑" panose="020B0503020204020204" pitchFamily="34" charset="-122"/>
                <a:ea typeface="微软雅黑" panose="020B0503020204020204" pitchFamily="34" charset="-122"/>
              </a:rPr>
              <a:t>“红船精神</a:t>
            </a:r>
            <a:r>
              <a:rPr lang="zh-CN" altLang="en-US" sz="2400" b="1" dirty="0" smtClean="0">
                <a:solidFill>
                  <a:srgbClr val="BE0000"/>
                </a:solidFill>
                <a:latin typeface="微软雅黑" panose="020B0503020204020204" pitchFamily="34" charset="-122"/>
                <a:ea typeface="微软雅黑" panose="020B0503020204020204" pitchFamily="34" charset="-122"/>
              </a:rPr>
              <a:t>”党</a:t>
            </a:r>
            <a:r>
              <a:rPr lang="zh-CN" altLang="en-US" sz="2400" b="1" dirty="0">
                <a:solidFill>
                  <a:srgbClr val="BE0000"/>
                </a:solidFill>
                <a:latin typeface="微软雅黑" panose="020B0503020204020204" pitchFamily="34" charset="-122"/>
                <a:ea typeface="微软雅黑" panose="020B0503020204020204" pitchFamily="34" charset="-122"/>
              </a:rPr>
              <a:t>的先进性之源</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907187" y="1500952"/>
            <a:ext cx="1274247" cy="1274247"/>
          </a:xfrm>
          <a:prstGeom prst="roundRect">
            <a:avLst/>
          </a:prstGeom>
          <a:solidFill>
            <a:srgbClr val="BE0000"/>
          </a:solidFill>
          <a:ln>
            <a:solidFill>
              <a:srgbClr val="D4282A"/>
            </a:soli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微软雅黑" panose="020B0503020204020204" pitchFamily="34" charset="-122"/>
                <a:ea typeface="微软雅黑" panose="020B0503020204020204" pitchFamily="34" charset="-122"/>
              </a:rPr>
              <a:t>1</a:t>
            </a:r>
            <a:endParaRPr lang="zh-CN" altLang="en-US" sz="4800" b="1" dirty="0">
              <a:latin typeface="微软雅黑" panose="020B0503020204020204" pitchFamily="34" charset="-122"/>
              <a:ea typeface="微软雅黑" panose="020B0503020204020204" pitchFamily="34" charset="-122"/>
            </a:endParaRPr>
          </a:p>
        </p:txBody>
      </p:sp>
      <p:sp>
        <p:nvSpPr>
          <p:cNvPr id="6" name="圆角矩形 5"/>
          <p:cNvSpPr/>
          <p:nvPr/>
        </p:nvSpPr>
        <p:spPr>
          <a:xfrm>
            <a:off x="3907186" y="1500952"/>
            <a:ext cx="7303287" cy="1274247"/>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p>
        </p:txBody>
      </p:sp>
      <p:sp>
        <p:nvSpPr>
          <p:cNvPr id="7" name="矩形 6"/>
          <p:cNvSpPr/>
          <p:nvPr/>
        </p:nvSpPr>
        <p:spPr>
          <a:xfrm>
            <a:off x="5441129" y="1543194"/>
            <a:ext cx="5530256" cy="1200329"/>
          </a:xfrm>
          <a:prstGeom prst="rect">
            <a:avLst/>
          </a:prstGeom>
          <a:noFill/>
        </p:spPr>
        <p:txBody>
          <a:bodyPr wrap="square">
            <a:spAutoFit/>
          </a:bodyPr>
          <a:lstStyle/>
          <a:p>
            <a:r>
              <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中国共产党沿着红唇的方向你开天辟地敢为人先的首创精神始终站在历史和时代发展的潮头</a:t>
            </a:r>
            <a:endPar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1932029" y="3058073"/>
            <a:ext cx="9278444" cy="3416320"/>
          </a:xfrm>
          <a:prstGeom prst="rect">
            <a:avLst/>
          </a:prstGeom>
          <a:ln>
            <a:solidFill>
              <a:srgbClr val="D4282A"/>
            </a:solidFill>
            <a:prstDash val="sysDot"/>
          </a:ln>
        </p:spPr>
        <p:txBody>
          <a:bodyPr wrap="square">
            <a:spAutoFit/>
          </a:bodyPr>
          <a:lstStyle/>
          <a:p>
            <a:pPr>
              <a:lnSpc>
                <a:spcPct val="150000"/>
              </a:lnSpc>
              <a:spcAft>
                <a:spcPts val="2000"/>
              </a:spcAft>
            </a:pPr>
            <a:r>
              <a:rPr lang="zh-CN" altLang="en-US" dirty="0">
                <a:solidFill>
                  <a:srgbClr val="D4282A"/>
                </a:solidFill>
                <a:latin typeface="微软雅黑" panose="020B0503020204020204" pitchFamily="34" charset="-122"/>
                <a:ea typeface="微软雅黑" panose="020B0503020204020204" pitchFamily="34" charset="-122"/>
              </a:rPr>
              <a:t>上世纪</a:t>
            </a:r>
            <a:r>
              <a:rPr lang="en-US" altLang="zh-CN" dirty="0">
                <a:solidFill>
                  <a:srgbClr val="D4282A"/>
                </a:solidFill>
                <a:latin typeface="微软雅黑" panose="020B0503020204020204" pitchFamily="34" charset="-122"/>
                <a:ea typeface="微软雅黑" panose="020B0503020204020204" pitchFamily="34" charset="-122"/>
              </a:rPr>
              <a:t>20</a:t>
            </a:r>
            <a:r>
              <a:rPr lang="zh-CN" altLang="en-US" dirty="0">
                <a:solidFill>
                  <a:srgbClr val="D4282A"/>
                </a:solidFill>
                <a:latin typeface="微软雅黑" panose="020B0503020204020204" pitchFamily="34" charset="-122"/>
                <a:ea typeface="微软雅黑" panose="020B0503020204020204" pitchFamily="34" charset="-122"/>
              </a:rPr>
              <a:t>年代的旧中国是一个半封建半殖民地社会十月革命一声炮响给我们送来马克思列宁主义五四运动中工人阶级登上政治舞台这都是为中国共产党的诞生做了思想和主机上的准备中国共产党正式顺应求民族独立某人民解放的历史使命用于社会历史发展的潮头在南湖红船向宣告成立从此使中国革命的历史翻开了崭新的一页。对此毛泽东同志称之为开天辟地的大事变董必武同志再故地重游中心然命比烟雨楼台革命萌生此间诚祝欣欣灬风云世界冯春这起到处接吻茵茵雷南湖红船点燃的星星之火形成了中国革命的燎原之势史世海翻腾，五月震荡，我们党这里走向井冈山，走向延安，走向西坡波由一个领导人民为夺取政权而奋斗的党，成为难。领导人民掌握政权病长期执政的党。</a:t>
            </a:r>
            <a:endParaRPr lang="en-US" altLang="zh-CN" dirty="0">
              <a:solidFill>
                <a:srgbClr val="D4282A"/>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50839" y="1248861"/>
            <a:ext cx="2126499" cy="1544708"/>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250" fill="hold"/>
                                        <p:tgtEl>
                                          <p:spTgt spid="5"/>
                                        </p:tgtEl>
                                        <p:attrNameLst>
                                          <p:attrName>ppt_w</p:attrName>
                                        </p:attrNameLst>
                                      </p:cBhvr>
                                      <p:tavLst>
                                        <p:tav tm="0">
                                          <p:val>
                                            <p:fltVal val="0"/>
                                          </p:val>
                                        </p:tav>
                                        <p:tav tm="100000">
                                          <p:val>
                                            <p:strVal val="#ppt_w"/>
                                          </p:val>
                                        </p:tav>
                                      </p:tavLst>
                                    </p:anim>
                                    <p:anim calcmode="lin" valueType="num">
                                      <p:cBhvr>
                                        <p:cTn id="19" dur="250" fill="hold"/>
                                        <p:tgtEl>
                                          <p:spTgt spid="5"/>
                                        </p:tgtEl>
                                        <p:attrNameLst>
                                          <p:attrName>ppt_h</p:attrName>
                                        </p:attrNameLst>
                                      </p:cBhvr>
                                      <p:tavLst>
                                        <p:tav tm="0">
                                          <p:val>
                                            <p:fltVal val="0"/>
                                          </p:val>
                                        </p:tav>
                                        <p:tav tm="100000">
                                          <p:val>
                                            <p:strVal val="#ppt_h"/>
                                          </p:val>
                                        </p:tav>
                                      </p:tavLst>
                                    </p:anim>
                                    <p:animEffect transition="in" filter="fade">
                                      <p:cBhvr>
                                        <p:cTn id="20" dur="250"/>
                                        <p:tgtEl>
                                          <p:spTgt spid="5"/>
                                        </p:tgtEl>
                                      </p:cBhvr>
                                    </p:animEffect>
                                  </p:childTnLst>
                                </p:cTn>
                              </p:par>
                            </p:childTnLst>
                          </p:cTn>
                        </p:par>
                        <p:par>
                          <p:cTn id="21" fill="hold">
                            <p:stCondLst>
                              <p:cond delay="1000"/>
                            </p:stCondLst>
                            <p:childTnLst>
                              <p:par>
                                <p:cTn id="22" presetID="6" presetClass="emph" presetSubtype="0" decel="100000" fill="hold" grpId="1" nodeType="afterEffect">
                                  <p:stCondLst>
                                    <p:cond delay="0"/>
                                  </p:stCondLst>
                                  <p:childTnLst>
                                    <p:animScale>
                                      <p:cBhvr>
                                        <p:cTn id="23" dur="250" fill="hold"/>
                                        <p:tgtEl>
                                          <p:spTgt spid="5"/>
                                        </p:tgtEl>
                                      </p:cBhvr>
                                      <p:by x="120000" y="120000"/>
                                    </p:animScale>
                                  </p:childTnLst>
                                </p:cTn>
                              </p:par>
                            </p:childTnLst>
                          </p:cTn>
                        </p:par>
                        <p:par>
                          <p:cTn id="24" fill="hold">
                            <p:stCondLst>
                              <p:cond delay="1500"/>
                            </p:stCondLst>
                            <p:childTnLst>
                              <p:par>
                                <p:cTn id="25" presetID="6" presetClass="emph" presetSubtype="0" decel="100000" fill="hold" grpId="2" nodeType="afterEffect">
                                  <p:stCondLst>
                                    <p:cond delay="0"/>
                                  </p:stCondLst>
                                  <p:childTnLst>
                                    <p:animScale>
                                      <p:cBhvr>
                                        <p:cTn id="26" dur="250" fill="hold"/>
                                        <p:tgtEl>
                                          <p:spTgt spid="5"/>
                                        </p:tgtEl>
                                      </p:cBhvr>
                                      <p:by x="83000" y="83000"/>
                                    </p:animScale>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ppt_x</p:attrName>
                                        </p:attrNameLst>
                                      </p:cBhvr>
                                      <p:tavLst>
                                        <p:tav tm="0">
                                          <p:val>
                                            <p:strVal val="#ppt_x-#ppt_w*1.125000"/>
                                          </p:val>
                                        </p:tav>
                                        <p:tav tm="100000">
                                          <p:val>
                                            <p:strVal val="#ppt_x"/>
                                          </p:val>
                                        </p:tav>
                                      </p:tavLst>
                                    </p:anim>
                                    <p:animEffect transition="in" filter="wipe(right)">
                                      <p:cBhvr>
                                        <p:cTn id="31" dur="500"/>
                                        <p:tgtEl>
                                          <p:spTgt spid="6"/>
                                        </p:tgtEl>
                                      </p:cBhvr>
                                    </p:animEffect>
                                  </p:childTnLst>
                                </p:cTn>
                              </p:par>
                            </p:childTnLst>
                          </p:cTn>
                        </p:par>
                        <p:par>
                          <p:cTn id="32" fill="hold">
                            <p:stCondLst>
                              <p:cond delay="25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7"/>
                                        </p:tgtEl>
                                        <p:attrNameLst>
                                          <p:attrName>style.visibility</p:attrName>
                                        </p:attrNameLst>
                                      </p:cBhvr>
                                      <p:to>
                                        <p:strVal val="visible"/>
                                      </p:to>
                                    </p:set>
                                    <p:anim calcmode="lin" valueType="num">
                                      <p:cBhvr>
                                        <p:cTn id="35" dur="250" fill="hold"/>
                                        <p:tgtEl>
                                          <p:spTgt spid="7"/>
                                        </p:tgtEl>
                                        <p:attrNameLst>
                                          <p:attrName>ppt_w</p:attrName>
                                        </p:attrNameLst>
                                      </p:cBhvr>
                                      <p:tavLst>
                                        <p:tav tm="0">
                                          <p:val>
                                            <p:fltVal val="0"/>
                                          </p:val>
                                        </p:tav>
                                        <p:tav tm="100000">
                                          <p:val>
                                            <p:strVal val="#ppt_w"/>
                                          </p:val>
                                        </p:tav>
                                      </p:tavLst>
                                    </p:anim>
                                    <p:anim calcmode="lin" valueType="num">
                                      <p:cBhvr>
                                        <p:cTn id="36" dur="250" fill="hold"/>
                                        <p:tgtEl>
                                          <p:spTgt spid="7"/>
                                        </p:tgtEl>
                                        <p:attrNameLst>
                                          <p:attrName>ppt_h</p:attrName>
                                        </p:attrNameLst>
                                      </p:cBhvr>
                                      <p:tavLst>
                                        <p:tav tm="0">
                                          <p:val>
                                            <p:fltVal val="0"/>
                                          </p:val>
                                        </p:tav>
                                        <p:tav tm="100000">
                                          <p:val>
                                            <p:strVal val="#ppt_h"/>
                                          </p:val>
                                        </p:tav>
                                      </p:tavLst>
                                    </p:anim>
                                    <p:animEffect transition="in" filter="fade">
                                      <p:cBhvr>
                                        <p:cTn id="37" dur="250"/>
                                        <p:tgtEl>
                                          <p:spTgt spid="7"/>
                                        </p:tgtEl>
                                      </p:cBhvr>
                                    </p:animEffect>
                                  </p:childTnLst>
                                </p:cTn>
                              </p:par>
                              <p:par>
                                <p:cTn id="38" presetID="10" presetClass="entr" presetSubtype="0" fill="hold" grpId="0" nodeType="withEffect">
                                  <p:stCondLst>
                                    <p:cond delay="2000"/>
                                  </p:stCondLst>
                                  <p:iterate type="lt">
                                    <p:tmPct val="10000"/>
                                  </p:iterate>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a:solidFill>
                  <a:srgbClr val="BE0000"/>
                </a:solidFill>
                <a:latin typeface="微软雅黑" panose="020B0503020204020204" pitchFamily="34" charset="-122"/>
                <a:ea typeface="微软雅黑" panose="020B0503020204020204" pitchFamily="34" charset="-122"/>
              </a:rPr>
              <a:t>“红船精神</a:t>
            </a:r>
            <a:r>
              <a:rPr lang="zh-CN" altLang="en-US" sz="2400" b="1" dirty="0" smtClean="0">
                <a:solidFill>
                  <a:srgbClr val="BE0000"/>
                </a:solidFill>
                <a:latin typeface="微软雅黑" panose="020B0503020204020204" pitchFamily="34" charset="-122"/>
                <a:ea typeface="微软雅黑" panose="020B0503020204020204" pitchFamily="34" charset="-122"/>
              </a:rPr>
              <a:t>”党</a:t>
            </a:r>
            <a:r>
              <a:rPr lang="zh-CN" altLang="en-US" sz="2400" b="1" dirty="0">
                <a:solidFill>
                  <a:srgbClr val="BE0000"/>
                </a:solidFill>
                <a:latin typeface="微软雅黑" panose="020B0503020204020204" pitchFamily="34" charset="-122"/>
                <a:ea typeface="微软雅黑" panose="020B0503020204020204" pitchFamily="34" charset="-122"/>
              </a:rPr>
              <a:t>的先进性之源</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907187" y="1500952"/>
            <a:ext cx="1274247" cy="1274247"/>
          </a:xfrm>
          <a:prstGeom prst="roundRect">
            <a:avLst/>
          </a:prstGeom>
          <a:solidFill>
            <a:srgbClr val="BE0000"/>
          </a:solidFill>
          <a:ln>
            <a:solidFill>
              <a:srgbClr val="D4282A"/>
            </a:soli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微软雅黑" panose="020B0503020204020204" pitchFamily="34" charset="-122"/>
                <a:ea typeface="微软雅黑" panose="020B0503020204020204" pitchFamily="34" charset="-122"/>
              </a:rPr>
              <a:t>2</a:t>
            </a:r>
            <a:endParaRPr lang="zh-CN" altLang="en-US" sz="4800" b="1" dirty="0">
              <a:latin typeface="微软雅黑" panose="020B0503020204020204" pitchFamily="34" charset="-122"/>
              <a:ea typeface="微软雅黑" panose="020B0503020204020204" pitchFamily="34" charset="-122"/>
            </a:endParaRPr>
          </a:p>
        </p:txBody>
      </p:sp>
      <p:sp>
        <p:nvSpPr>
          <p:cNvPr id="5" name="圆角矩形 4"/>
          <p:cNvSpPr/>
          <p:nvPr/>
        </p:nvSpPr>
        <p:spPr>
          <a:xfrm>
            <a:off x="3907186" y="1500952"/>
            <a:ext cx="7303287" cy="1274247"/>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p>
        </p:txBody>
      </p:sp>
      <p:sp>
        <p:nvSpPr>
          <p:cNvPr id="6" name="矩形 5"/>
          <p:cNvSpPr/>
          <p:nvPr/>
        </p:nvSpPr>
        <p:spPr>
          <a:xfrm>
            <a:off x="5441129" y="1543194"/>
            <a:ext cx="5530256" cy="1200329"/>
          </a:xfrm>
          <a:prstGeom prst="rect">
            <a:avLst/>
          </a:prstGeom>
          <a:noFill/>
        </p:spPr>
        <p:txBody>
          <a:bodyPr wrap="square">
            <a:spAutoFit/>
          </a:bodyPr>
          <a:lstStyle/>
          <a:p>
            <a:r>
              <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中国共产党扬起红帆的风帆已坚定理想，百折不挠的奋斗精神是只推动中国革命和建设事业不断前进。</a:t>
            </a:r>
            <a:endPar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1932029" y="3058073"/>
            <a:ext cx="9278444" cy="3416320"/>
          </a:xfrm>
          <a:prstGeom prst="rect">
            <a:avLst/>
          </a:prstGeom>
          <a:ln>
            <a:solidFill>
              <a:srgbClr val="D4282A"/>
            </a:solidFill>
            <a:prstDash val="sysDot"/>
          </a:ln>
        </p:spPr>
        <p:txBody>
          <a:bodyPr wrap="square">
            <a:spAutoFit/>
          </a:bodyPr>
          <a:lstStyle/>
          <a:p>
            <a:pPr>
              <a:lnSpc>
                <a:spcPct val="150000"/>
              </a:lnSpc>
              <a:spcAft>
                <a:spcPts val="2000"/>
              </a:spcAft>
            </a:pPr>
            <a:r>
              <a:rPr lang="zh-CN" altLang="en-US" dirty="0">
                <a:solidFill>
                  <a:srgbClr val="D4282A"/>
                </a:solidFill>
                <a:latin typeface="微软雅黑" panose="020B0503020204020204" pitchFamily="34" charset="-122"/>
                <a:ea typeface="微软雅黑" panose="020B0503020204020204" pitchFamily="34" charset="-122"/>
              </a:rPr>
              <a:t>中国共产党是一马克思主义理论武装起来的先进政党中国共产党的诞生使中国革命从此有了坚定的理想信念和强大的精神支柱，在惊涛骇浪大革命大潮中红船，再深谈共产党人的信念，也在升腾，当初党的一大会议在白色恐怖中着开，由上海转至嘉兴，在南湖红船上完成的缔造中国共产党的使命，靠的是坚定的理想信念和百折不挠的革命精神。之后我们党在长期艰苦卓绝的奋斗中，历经曲折而不畏艰辛与受考验而不变初衷，由小到大，由弱变强，靠的是坚定的理想信念和百折不挠的革命精神。中国共产党人不管风吹浪打不怕急流险滩，始终坚持自己的理想和信念，以压倒一切敌人，战胜一切困难的恶大无畏英雄气概是只推倒中国革命和建设事业的大船劈波斩浪，不断奋进。</a:t>
            </a:r>
            <a:endParaRPr lang="en-US" altLang="zh-CN" dirty="0">
              <a:solidFill>
                <a:srgbClr val="D4282A"/>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50839" y="1248861"/>
            <a:ext cx="2126499" cy="1544708"/>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Effect transition="in" filter="fade">
                                      <p:cBhvr>
                                        <p:cTn id="20" dur="250"/>
                                        <p:tgtEl>
                                          <p:spTgt spid="4"/>
                                        </p:tgtEl>
                                      </p:cBhvr>
                                    </p:animEffect>
                                  </p:childTnLst>
                                </p:cTn>
                              </p:par>
                            </p:childTnLst>
                          </p:cTn>
                        </p:par>
                        <p:par>
                          <p:cTn id="21" fill="hold">
                            <p:stCondLst>
                              <p:cond delay="1000"/>
                            </p:stCondLst>
                            <p:childTnLst>
                              <p:par>
                                <p:cTn id="22" presetID="6" presetClass="emph" presetSubtype="0" decel="100000" fill="hold" grpId="1" nodeType="afterEffect">
                                  <p:stCondLst>
                                    <p:cond delay="0"/>
                                  </p:stCondLst>
                                  <p:childTnLst>
                                    <p:animScale>
                                      <p:cBhvr>
                                        <p:cTn id="23" dur="250" fill="hold"/>
                                        <p:tgtEl>
                                          <p:spTgt spid="4"/>
                                        </p:tgtEl>
                                      </p:cBhvr>
                                      <p:by x="120000" y="120000"/>
                                    </p:animScale>
                                  </p:childTnLst>
                                </p:cTn>
                              </p:par>
                            </p:childTnLst>
                          </p:cTn>
                        </p:par>
                        <p:par>
                          <p:cTn id="24" fill="hold">
                            <p:stCondLst>
                              <p:cond delay="1500"/>
                            </p:stCondLst>
                            <p:childTnLst>
                              <p:par>
                                <p:cTn id="25" presetID="6" presetClass="emph" presetSubtype="0" decel="100000" fill="hold" grpId="2" nodeType="afterEffect">
                                  <p:stCondLst>
                                    <p:cond delay="0"/>
                                  </p:stCondLst>
                                  <p:childTnLst>
                                    <p:animScale>
                                      <p:cBhvr>
                                        <p:cTn id="26" dur="250" fill="hold"/>
                                        <p:tgtEl>
                                          <p:spTgt spid="4"/>
                                        </p:tgtEl>
                                      </p:cBhvr>
                                      <p:by x="83000" y="83000"/>
                                    </p:animScale>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childTnLst>
                          </p:cTn>
                        </p:par>
                        <p:par>
                          <p:cTn id="32" fill="hold">
                            <p:stCondLst>
                              <p:cond delay="25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250" fill="hold"/>
                                        <p:tgtEl>
                                          <p:spTgt spid="6"/>
                                        </p:tgtEl>
                                        <p:attrNameLst>
                                          <p:attrName>ppt_w</p:attrName>
                                        </p:attrNameLst>
                                      </p:cBhvr>
                                      <p:tavLst>
                                        <p:tav tm="0">
                                          <p:val>
                                            <p:fltVal val="0"/>
                                          </p:val>
                                        </p:tav>
                                        <p:tav tm="100000">
                                          <p:val>
                                            <p:strVal val="#ppt_w"/>
                                          </p:val>
                                        </p:tav>
                                      </p:tavLst>
                                    </p:anim>
                                    <p:anim calcmode="lin" valueType="num">
                                      <p:cBhvr>
                                        <p:cTn id="36" dur="250" fill="hold"/>
                                        <p:tgtEl>
                                          <p:spTgt spid="6"/>
                                        </p:tgtEl>
                                        <p:attrNameLst>
                                          <p:attrName>ppt_h</p:attrName>
                                        </p:attrNameLst>
                                      </p:cBhvr>
                                      <p:tavLst>
                                        <p:tav tm="0">
                                          <p:val>
                                            <p:fltVal val="0"/>
                                          </p:val>
                                        </p:tav>
                                        <p:tav tm="100000">
                                          <p:val>
                                            <p:strVal val="#ppt_h"/>
                                          </p:val>
                                        </p:tav>
                                      </p:tavLst>
                                    </p:anim>
                                    <p:animEffect transition="in" filter="fade">
                                      <p:cBhvr>
                                        <p:cTn id="37" dur="250"/>
                                        <p:tgtEl>
                                          <p:spTgt spid="6"/>
                                        </p:tgtEl>
                                      </p:cBhvr>
                                    </p:animEffect>
                                  </p:childTnLst>
                                </p:cTn>
                              </p:par>
                              <p:par>
                                <p:cTn id="38" presetID="10" presetClass="entr" presetSubtype="0" fill="hold" grpId="0" nodeType="withEffect">
                                  <p:stCondLst>
                                    <p:cond delay="2000"/>
                                  </p:stCondLst>
                                  <p:iterate type="lt">
                                    <p:tmPct val="10000"/>
                                  </p:iterate>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ppt_x</p:attrName>
                                        </p:attrNameLst>
                                      </p:cBhvr>
                                      <p:tavLst>
                                        <p:tav tm="0">
                                          <p:val>
                                            <p:strVal val="#ppt_x-#ppt_w*1.125000"/>
                                          </p:val>
                                        </p:tav>
                                        <p:tav tm="100000">
                                          <p:val>
                                            <p:strVal val="#ppt_x"/>
                                          </p:val>
                                        </p:tav>
                                      </p:tavLst>
                                    </p:anim>
                                    <p:animEffect transition="in" filter="wipe(right)">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a:solidFill>
                  <a:srgbClr val="BE0000"/>
                </a:solidFill>
                <a:latin typeface="微软雅黑" panose="020B0503020204020204" pitchFamily="34" charset="-122"/>
                <a:ea typeface="微软雅黑" panose="020B0503020204020204" pitchFamily="34" charset="-122"/>
              </a:rPr>
              <a:t>“红船精神</a:t>
            </a:r>
            <a:r>
              <a:rPr lang="zh-CN" altLang="en-US" sz="2400" b="1" dirty="0" smtClean="0">
                <a:solidFill>
                  <a:srgbClr val="BE0000"/>
                </a:solidFill>
                <a:latin typeface="微软雅黑" panose="020B0503020204020204" pitchFamily="34" charset="-122"/>
                <a:ea typeface="微软雅黑" panose="020B0503020204020204" pitchFamily="34" charset="-122"/>
              </a:rPr>
              <a:t>”党</a:t>
            </a:r>
            <a:r>
              <a:rPr lang="zh-CN" altLang="en-US" sz="2400" b="1" dirty="0">
                <a:solidFill>
                  <a:srgbClr val="BE0000"/>
                </a:solidFill>
                <a:latin typeface="微软雅黑" panose="020B0503020204020204" pitchFamily="34" charset="-122"/>
                <a:ea typeface="微软雅黑" panose="020B0503020204020204" pitchFamily="34" charset="-122"/>
              </a:rPr>
              <a:t>的先进性之源</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907187" y="1500952"/>
            <a:ext cx="1274247" cy="1274247"/>
          </a:xfrm>
          <a:prstGeom prst="roundRect">
            <a:avLst/>
          </a:prstGeom>
          <a:solidFill>
            <a:srgbClr val="BE0000"/>
          </a:solidFill>
          <a:ln>
            <a:solidFill>
              <a:srgbClr val="D4282A"/>
            </a:soli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微软雅黑" panose="020B0503020204020204" pitchFamily="34" charset="-122"/>
                <a:ea typeface="微软雅黑" panose="020B0503020204020204" pitchFamily="34" charset="-122"/>
              </a:rPr>
              <a:t>3</a:t>
            </a:r>
            <a:endParaRPr lang="zh-CN" altLang="en-US" sz="4800" b="1" dirty="0">
              <a:latin typeface="微软雅黑" panose="020B0503020204020204" pitchFamily="34" charset="-122"/>
              <a:ea typeface="微软雅黑" panose="020B0503020204020204" pitchFamily="34" charset="-122"/>
            </a:endParaRPr>
          </a:p>
        </p:txBody>
      </p:sp>
      <p:sp>
        <p:nvSpPr>
          <p:cNvPr id="5" name="圆角矩形 4"/>
          <p:cNvSpPr/>
          <p:nvPr/>
        </p:nvSpPr>
        <p:spPr>
          <a:xfrm>
            <a:off x="3907186" y="1500952"/>
            <a:ext cx="7303287" cy="1274247"/>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p>
        </p:txBody>
      </p:sp>
      <p:sp>
        <p:nvSpPr>
          <p:cNvPr id="6" name="矩形 5"/>
          <p:cNvSpPr/>
          <p:nvPr/>
        </p:nvSpPr>
        <p:spPr>
          <a:xfrm>
            <a:off x="5441129" y="1543194"/>
            <a:ext cx="5530256" cy="1200329"/>
          </a:xfrm>
          <a:prstGeom prst="rect">
            <a:avLst/>
          </a:prstGeom>
          <a:noFill/>
        </p:spPr>
        <p:txBody>
          <a:bodyPr wrap="square">
            <a:spAutoFit/>
          </a:bodyPr>
          <a:lstStyle/>
          <a:p>
            <a:r>
              <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rPr>
              <a:t>中国共产党蘸着红船的意愿，尹立党为公，忠诚为民的奉献精神，努力维护好实现好发展好最广大。人民的根本利益</a:t>
            </a:r>
            <a:endParaRPr lang="zh-CN" altLang="en-US" sz="2400" b="1" dirty="0">
              <a:solidFill>
                <a:srgbClr val="D4282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1932029" y="3058073"/>
            <a:ext cx="9278444" cy="2585323"/>
          </a:xfrm>
          <a:prstGeom prst="rect">
            <a:avLst/>
          </a:prstGeom>
          <a:ln>
            <a:solidFill>
              <a:srgbClr val="D4282A"/>
            </a:solidFill>
            <a:prstDash val="sysDot"/>
          </a:ln>
        </p:spPr>
        <p:txBody>
          <a:bodyPr wrap="square">
            <a:spAutoFit/>
          </a:bodyPr>
          <a:lstStyle/>
          <a:p>
            <a:pPr>
              <a:lnSpc>
                <a:spcPct val="150000"/>
              </a:lnSpc>
              <a:spcAft>
                <a:spcPts val="2000"/>
              </a:spcAft>
            </a:pPr>
            <a:r>
              <a:rPr lang="zh-CN" altLang="en-US" dirty="0">
                <a:solidFill>
                  <a:srgbClr val="D4282A"/>
                </a:solidFill>
                <a:latin typeface="微软雅黑" panose="020B0503020204020204" pitchFamily="34" charset="-122"/>
                <a:ea typeface="微软雅黑" panose="020B0503020204020204" pitchFamily="34" charset="-122"/>
              </a:rPr>
              <a:t>革命生产画风中，诞生共党庆工农。中国共产党从诞生那天起，从来没有自己的私利，而是以全心全意为人民服务么，福利为根本宗旨，密切联系群众是我们党区别于其他任何一个政党的显著标志，一水行舟，忠诚为民，成为贯彻。中国革命和建设全过程的一条红线也是红船精神的本质所在肩负为人民谋利益的神圣职责和崇高使命中国共产党人以自己的身体例行宣传发动和引领全国各族人民团结一心和周共计英勇奋战在推进中国革命和建设的前厅进程中不断维护好实现好发展好最广大人民的根本利益。</a:t>
            </a:r>
            <a:endParaRPr lang="en-US" altLang="zh-CN" dirty="0">
              <a:solidFill>
                <a:srgbClr val="D4282A"/>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50839" y="1248861"/>
            <a:ext cx="2126499" cy="1544708"/>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Effect transition="in" filter="fade">
                                      <p:cBhvr>
                                        <p:cTn id="20" dur="250"/>
                                        <p:tgtEl>
                                          <p:spTgt spid="4"/>
                                        </p:tgtEl>
                                      </p:cBhvr>
                                    </p:animEffect>
                                  </p:childTnLst>
                                </p:cTn>
                              </p:par>
                            </p:childTnLst>
                          </p:cTn>
                        </p:par>
                        <p:par>
                          <p:cTn id="21" fill="hold">
                            <p:stCondLst>
                              <p:cond delay="1000"/>
                            </p:stCondLst>
                            <p:childTnLst>
                              <p:par>
                                <p:cTn id="22" presetID="6" presetClass="emph" presetSubtype="0" decel="100000" fill="hold" grpId="1" nodeType="afterEffect">
                                  <p:stCondLst>
                                    <p:cond delay="0"/>
                                  </p:stCondLst>
                                  <p:childTnLst>
                                    <p:animScale>
                                      <p:cBhvr>
                                        <p:cTn id="23" dur="250" fill="hold"/>
                                        <p:tgtEl>
                                          <p:spTgt spid="4"/>
                                        </p:tgtEl>
                                      </p:cBhvr>
                                      <p:by x="120000" y="120000"/>
                                    </p:animScale>
                                  </p:childTnLst>
                                </p:cTn>
                              </p:par>
                            </p:childTnLst>
                          </p:cTn>
                        </p:par>
                        <p:par>
                          <p:cTn id="24" fill="hold">
                            <p:stCondLst>
                              <p:cond delay="1500"/>
                            </p:stCondLst>
                            <p:childTnLst>
                              <p:par>
                                <p:cTn id="25" presetID="6" presetClass="emph" presetSubtype="0" decel="100000" fill="hold" grpId="2" nodeType="afterEffect">
                                  <p:stCondLst>
                                    <p:cond delay="0"/>
                                  </p:stCondLst>
                                  <p:childTnLst>
                                    <p:animScale>
                                      <p:cBhvr>
                                        <p:cTn id="26" dur="250" fill="hold"/>
                                        <p:tgtEl>
                                          <p:spTgt spid="4"/>
                                        </p:tgtEl>
                                      </p:cBhvr>
                                      <p:by x="83000" y="83000"/>
                                    </p:animScale>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right)">
                                      <p:cBhvr>
                                        <p:cTn id="31" dur="500"/>
                                        <p:tgtEl>
                                          <p:spTgt spid="5"/>
                                        </p:tgtEl>
                                      </p:cBhvr>
                                    </p:animEffect>
                                  </p:childTnLst>
                                </p:cTn>
                              </p:par>
                            </p:childTnLst>
                          </p:cTn>
                        </p:par>
                        <p:par>
                          <p:cTn id="32" fill="hold">
                            <p:stCondLst>
                              <p:cond delay="25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250" fill="hold"/>
                                        <p:tgtEl>
                                          <p:spTgt spid="6"/>
                                        </p:tgtEl>
                                        <p:attrNameLst>
                                          <p:attrName>ppt_w</p:attrName>
                                        </p:attrNameLst>
                                      </p:cBhvr>
                                      <p:tavLst>
                                        <p:tav tm="0">
                                          <p:val>
                                            <p:fltVal val="0"/>
                                          </p:val>
                                        </p:tav>
                                        <p:tav tm="100000">
                                          <p:val>
                                            <p:strVal val="#ppt_w"/>
                                          </p:val>
                                        </p:tav>
                                      </p:tavLst>
                                    </p:anim>
                                    <p:anim calcmode="lin" valueType="num">
                                      <p:cBhvr>
                                        <p:cTn id="36" dur="250" fill="hold"/>
                                        <p:tgtEl>
                                          <p:spTgt spid="6"/>
                                        </p:tgtEl>
                                        <p:attrNameLst>
                                          <p:attrName>ppt_h</p:attrName>
                                        </p:attrNameLst>
                                      </p:cBhvr>
                                      <p:tavLst>
                                        <p:tav tm="0">
                                          <p:val>
                                            <p:fltVal val="0"/>
                                          </p:val>
                                        </p:tav>
                                        <p:tav tm="100000">
                                          <p:val>
                                            <p:strVal val="#ppt_h"/>
                                          </p:val>
                                        </p:tav>
                                      </p:tavLst>
                                    </p:anim>
                                    <p:animEffect transition="in" filter="fade">
                                      <p:cBhvr>
                                        <p:cTn id="37" dur="250"/>
                                        <p:tgtEl>
                                          <p:spTgt spid="6"/>
                                        </p:tgtEl>
                                      </p:cBhvr>
                                    </p:animEffect>
                                  </p:childTnLst>
                                </p:cTn>
                              </p:par>
                              <p:par>
                                <p:cTn id="38" presetID="10" presetClass="entr" presetSubtype="0" fill="hold" grpId="0" nodeType="withEffect">
                                  <p:stCondLst>
                                    <p:cond delay="2000"/>
                                  </p:stCondLst>
                                  <p:iterate type="lt">
                                    <p:tmPct val="10000"/>
                                  </p:iterate>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ppt_x</p:attrName>
                                        </p:attrNameLst>
                                      </p:cBhvr>
                                      <p:tavLst>
                                        <p:tav tm="0">
                                          <p:val>
                                            <p:strVal val="#ppt_x-#ppt_w*1.125000"/>
                                          </p:val>
                                        </p:tav>
                                        <p:tav tm="100000">
                                          <p:val>
                                            <p:strVal val="#ppt_x"/>
                                          </p:val>
                                        </p:tav>
                                      </p:tavLst>
                                    </p:anim>
                                    <p:animEffect transition="in" filter="wipe(right)">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2207" y="1739747"/>
            <a:ext cx="3796174" cy="2965361"/>
          </a:xfrm>
          <a:prstGeom prst="rect">
            <a:avLst/>
          </a:prstGeom>
        </p:spPr>
      </p:pic>
      <p:sp>
        <p:nvSpPr>
          <p:cNvPr id="3" name="文本框 2"/>
          <p:cNvSpPr txBox="1"/>
          <p:nvPr/>
        </p:nvSpPr>
        <p:spPr>
          <a:xfrm>
            <a:off x="4756291" y="1092316"/>
            <a:ext cx="4946550" cy="1015663"/>
          </a:xfrm>
          <a:prstGeom prst="rect">
            <a:avLst/>
          </a:prstGeom>
          <a:solidFill>
            <a:srgbClr val="BE0000"/>
          </a:solidFill>
          <a:effectLst>
            <a:outerShdw blurRad="63500" sx="102000" sy="102000" algn="ctr" rotWithShape="0">
              <a:prstClr val="black">
                <a:alpha val="40000"/>
              </a:prstClr>
            </a:outerShdw>
          </a:effectLst>
        </p:spPr>
        <p:txBody>
          <a:bodyPr wrap="square" rtlCol="0">
            <a:spAutoFit/>
          </a:bodyPr>
          <a:lstStyle/>
          <a:p>
            <a:r>
              <a:rPr lang="zh-CN" altLang="en-US" sz="6000" b="1" dirty="0" smtClean="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       第三部分</a:t>
            </a:r>
            <a:endParaRPr lang="zh-CN" altLang="en-US" sz="60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756291" y="2390910"/>
            <a:ext cx="6955750" cy="1569660"/>
          </a:xfrm>
          <a:prstGeom prst="rect">
            <a:avLst/>
          </a:prstGeom>
          <a:noFill/>
        </p:spPr>
        <p:txBody>
          <a:bodyPr wrap="none" rtlCol="0">
            <a:spAutoFit/>
          </a:bodyPr>
          <a:lstStyle/>
          <a:p>
            <a:r>
              <a:rPr lang="zh-CN" altLang="en-US" sz="4800" b="1" dirty="0">
                <a:solidFill>
                  <a:srgbClr val="BE0000"/>
                </a:solidFill>
                <a:latin typeface="微软雅黑" panose="020B0503020204020204" pitchFamily="34" charset="-122"/>
                <a:ea typeface="微软雅黑" panose="020B0503020204020204" pitchFamily="34" charset="-122"/>
              </a:rPr>
              <a:t>“红船精神”对党</a:t>
            </a:r>
            <a:r>
              <a:rPr lang="zh-CN" altLang="en-US" sz="4800" b="1" dirty="0" smtClean="0">
                <a:solidFill>
                  <a:srgbClr val="BE0000"/>
                </a:solidFill>
                <a:latin typeface="微软雅黑" panose="020B0503020204020204" pitchFamily="34" charset="-122"/>
                <a:ea typeface="微软雅黑" panose="020B0503020204020204" pitchFamily="34" charset="-122"/>
              </a:rPr>
              <a:t>的</a:t>
            </a:r>
            <a:endParaRPr lang="en-US" altLang="zh-CN" sz="4800" b="1" dirty="0" smtClean="0">
              <a:solidFill>
                <a:srgbClr val="BE0000"/>
              </a:solidFill>
              <a:latin typeface="微软雅黑" panose="020B0503020204020204" pitchFamily="34" charset="-122"/>
              <a:ea typeface="微软雅黑" panose="020B0503020204020204" pitchFamily="34" charset="-122"/>
            </a:endParaRPr>
          </a:p>
          <a:p>
            <a:r>
              <a:rPr lang="zh-CN" altLang="en-US" sz="4800" b="1" dirty="0" smtClean="0">
                <a:solidFill>
                  <a:srgbClr val="BE0000"/>
                </a:solidFill>
                <a:latin typeface="微软雅黑" panose="020B0503020204020204" pitchFamily="34" charset="-122"/>
                <a:ea typeface="微软雅黑" panose="020B0503020204020204" pitchFamily="34" charset="-122"/>
              </a:rPr>
              <a:t>先进性</a:t>
            </a:r>
            <a:r>
              <a:rPr lang="zh-CN" altLang="en-US" sz="4800" b="1" dirty="0">
                <a:solidFill>
                  <a:srgbClr val="BE0000"/>
                </a:solidFill>
                <a:latin typeface="微软雅黑" panose="020B0503020204020204" pitchFamily="34" charset="-122"/>
                <a:ea typeface="微软雅黑" panose="020B0503020204020204" pitchFamily="34" charset="-122"/>
              </a:rPr>
              <a:t>建设具有重要意义</a:t>
            </a:r>
            <a:endParaRPr lang="zh-CN" altLang="en-US" sz="4800" b="1" dirty="0">
              <a:solidFill>
                <a:srgbClr val="BE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28570" y="1092316"/>
            <a:ext cx="1273448" cy="92504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900" decel="100000" fill="hold"/>
                                        <p:tgtEl>
                                          <p:spTgt spid="4"/>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241780" y="1935404"/>
            <a:ext cx="461665" cy="4689011"/>
          </a:xfrm>
          <a:prstGeom prst="rect">
            <a:avLst/>
          </a:prstGeom>
        </p:spPr>
        <p:txBody>
          <a:bodyPr vert="eaVert" wrap="square">
            <a:spAutoFit/>
          </a:bodyPr>
          <a:lstStyle/>
          <a:p>
            <a:r>
              <a:rPr lang="zh-CN" altLang="en-US" b="1" dirty="0">
                <a:solidFill>
                  <a:srgbClr val="BE0000"/>
                </a:solidFill>
                <a:latin typeface="微软雅黑" panose="020B0503020204020204" pitchFamily="34" charset="-122"/>
                <a:ea typeface="微软雅黑" panose="020B0503020204020204" pitchFamily="34" charset="-122"/>
              </a:rPr>
              <a:t>“红船精神”对党</a:t>
            </a:r>
            <a:r>
              <a:rPr lang="zh-CN" altLang="en-US" b="1" dirty="0" smtClean="0">
                <a:solidFill>
                  <a:srgbClr val="BE0000"/>
                </a:solidFill>
                <a:latin typeface="微软雅黑" panose="020B0503020204020204" pitchFamily="34" charset="-122"/>
                <a:ea typeface="微软雅黑" panose="020B0503020204020204" pitchFamily="34" charset="-122"/>
              </a:rPr>
              <a:t>的先进性</a:t>
            </a:r>
            <a:r>
              <a:rPr lang="zh-CN" altLang="en-US" b="1" dirty="0">
                <a:solidFill>
                  <a:srgbClr val="BE0000"/>
                </a:solidFill>
                <a:latin typeface="微软雅黑" panose="020B0503020204020204" pitchFamily="34" charset="-122"/>
                <a:ea typeface="微软雅黑" panose="020B0503020204020204" pitchFamily="34" charset="-122"/>
              </a:rPr>
              <a:t>建设具有重要意义</a:t>
            </a:r>
            <a:endParaRPr lang="zh-CN" altLang="en-US" b="1" dirty="0">
              <a:solidFill>
                <a:srgbClr val="BE0000"/>
              </a:solidFill>
              <a:latin typeface="微软雅黑" panose="020B0503020204020204" pitchFamily="34" charset="-122"/>
              <a:ea typeface="微软雅黑" panose="020B0503020204020204" pitchFamily="34" charset="-122"/>
            </a:endParaRPr>
          </a:p>
        </p:txBody>
      </p:sp>
      <p:grpSp>
        <p:nvGrpSpPr>
          <p:cNvPr id="4" name="组合 22"/>
          <p:cNvGrpSpPr/>
          <p:nvPr/>
        </p:nvGrpSpPr>
        <p:grpSpPr>
          <a:xfrm>
            <a:off x="1789338" y="1710118"/>
            <a:ext cx="1968187" cy="4219801"/>
            <a:chOff x="846157" y="3628583"/>
            <a:chExt cx="1968187" cy="1737080"/>
          </a:xfrm>
        </p:grpSpPr>
        <p:sp>
          <p:nvSpPr>
            <p:cNvPr id="5" name="圆角矩形 4"/>
            <p:cNvSpPr/>
            <p:nvPr/>
          </p:nvSpPr>
          <p:spPr>
            <a:xfrm>
              <a:off x="846157" y="3628583"/>
              <a:ext cx="1757969" cy="1737080"/>
            </a:xfrm>
            <a:prstGeom prst="roundRect">
              <a:avLst/>
            </a:prstGeom>
            <a:solidFill>
              <a:srgbClr val="BE0000"/>
            </a:solidFill>
            <a:ln w="12700">
              <a:noFill/>
            </a:ln>
            <a:effectLst>
              <a:outerShdw blurRad="127000" dist="50800" dir="2700000" algn="tl" rotWithShape="0">
                <a:prstClr val="black">
                  <a:alpha val="60000"/>
                </a:prstClr>
              </a:outerShdw>
            </a:effectLst>
          </p:spPr>
          <p:txBody>
            <a:bodyPr vert="horz" wrap="square" lIns="91440" tIns="45720" rIns="91440" bIns="45720" numCol="1" anchor="t" anchorCtr="0" compatLnSpc="1"/>
            <a:lstStyle/>
            <a:p>
              <a:endParaRPr lang="zh-CN" altLang="en-US"/>
            </a:p>
          </p:txBody>
        </p:sp>
        <p:sp>
          <p:nvSpPr>
            <p:cNvPr id="6" name="矩形 5"/>
            <p:cNvSpPr/>
            <p:nvPr/>
          </p:nvSpPr>
          <p:spPr>
            <a:xfrm>
              <a:off x="951615" y="3675134"/>
              <a:ext cx="1862729" cy="1539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6000" b="1" dirty="0" smtClean="0">
                  <a:solidFill>
                    <a:srgbClr val="FFFDFB"/>
                  </a:solidFill>
                  <a:latin typeface="微软雅黑" panose="020B0503020204020204" pitchFamily="34" charset="-122"/>
                  <a:ea typeface="微软雅黑" panose="020B0503020204020204" pitchFamily="34" charset="-122"/>
                </a:rPr>
                <a:t>红船精神</a:t>
              </a:r>
              <a:endParaRPr lang="zh-CN" altLang="en-US" sz="6000" b="1" dirty="0">
                <a:solidFill>
                  <a:srgbClr val="FFFDFB"/>
                </a:solidFill>
                <a:latin typeface="微软雅黑" panose="020B0503020204020204" pitchFamily="34" charset="-122"/>
                <a:ea typeface="微软雅黑" panose="020B0503020204020204" pitchFamily="34" charset="-122"/>
              </a:endParaRPr>
            </a:p>
          </p:txBody>
        </p:sp>
      </p:grpSp>
      <p:grpSp>
        <p:nvGrpSpPr>
          <p:cNvPr id="10" name="组合 23"/>
          <p:cNvGrpSpPr/>
          <p:nvPr/>
        </p:nvGrpSpPr>
        <p:grpSpPr>
          <a:xfrm>
            <a:off x="5352097" y="3448530"/>
            <a:ext cx="2652436" cy="832558"/>
            <a:chOff x="3168409" y="3789662"/>
            <a:chExt cx="2652436" cy="832558"/>
          </a:xfrm>
        </p:grpSpPr>
        <p:sp>
          <p:nvSpPr>
            <p:cNvPr id="11" name="圆角矩形 10"/>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 name="矩形 11"/>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毛泽东思想</a:t>
              </a:r>
              <a:endParaRPr lang="zh-CN" altLang="en-US" sz="2200" b="1" dirty="0">
                <a:solidFill>
                  <a:srgbClr val="FFFDFB"/>
                </a:solidFill>
              </a:endParaRPr>
            </a:p>
          </p:txBody>
        </p:sp>
      </p:grpSp>
      <p:sp>
        <p:nvSpPr>
          <p:cNvPr id="16" name="右箭头 15"/>
          <p:cNvSpPr/>
          <p:nvPr/>
        </p:nvSpPr>
        <p:spPr>
          <a:xfrm>
            <a:off x="3967743" y="1959707"/>
            <a:ext cx="977666" cy="992549"/>
          </a:xfrm>
          <a:prstGeom prst="rightArrow">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23"/>
          <p:cNvGrpSpPr/>
          <p:nvPr/>
        </p:nvGrpSpPr>
        <p:grpSpPr>
          <a:xfrm>
            <a:off x="8318750" y="3448530"/>
            <a:ext cx="2652436" cy="832558"/>
            <a:chOff x="3168409" y="3789662"/>
            <a:chExt cx="2652436" cy="832558"/>
          </a:xfrm>
        </p:grpSpPr>
        <p:sp>
          <p:nvSpPr>
            <p:cNvPr id="20" name="圆角矩形 19"/>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1" name="矩形 20"/>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邓小平理论</a:t>
              </a:r>
              <a:endParaRPr lang="zh-CN" altLang="en-US" sz="2200" b="1" dirty="0">
                <a:solidFill>
                  <a:srgbClr val="FFFDFB"/>
                </a:solidFill>
              </a:endParaRPr>
            </a:p>
          </p:txBody>
        </p:sp>
      </p:grpSp>
      <p:grpSp>
        <p:nvGrpSpPr>
          <p:cNvPr id="22" name="组合 23"/>
          <p:cNvGrpSpPr/>
          <p:nvPr/>
        </p:nvGrpSpPr>
        <p:grpSpPr>
          <a:xfrm>
            <a:off x="5352097" y="2096735"/>
            <a:ext cx="2652436" cy="832558"/>
            <a:chOff x="3168409" y="3789662"/>
            <a:chExt cx="2652436" cy="832558"/>
          </a:xfrm>
        </p:grpSpPr>
        <p:sp>
          <p:nvSpPr>
            <p:cNvPr id="23" name="圆角矩形 22"/>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4" name="矩形 23"/>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“三个代表”</a:t>
              </a:r>
              <a:endParaRPr lang="en-US" altLang="zh-CN" sz="2200" b="1" dirty="0" smtClean="0">
                <a:solidFill>
                  <a:srgbClr val="FFFDFB"/>
                </a:solidFill>
                <a:latin typeface="微软雅黑" panose="020B0503020204020204" pitchFamily="34" charset="-122"/>
                <a:ea typeface="微软雅黑" panose="020B0503020204020204" pitchFamily="34" charset="-122"/>
              </a:endParaRPr>
            </a:p>
            <a:p>
              <a:pPr algn="ctr"/>
              <a:r>
                <a:rPr lang="zh-CN" altLang="en-US" sz="2200" b="1" dirty="0" smtClean="0">
                  <a:solidFill>
                    <a:srgbClr val="FFFDFB"/>
                  </a:solidFill>
                  <a:latin typeface="微软雅黑" panose="020B0503020204020204" pitchFamily="34" charset="-122"/>
                  <a:ea typeface="微软雅黑" panose="020B0503020204020204" pitchFamily="34" charset="-122"/>
                </a:rPr>
                <a:t>重要思想</a:t>
              </a:r>
              <a:endParaRPr lang="zh-CN" altLang="en-US" sz="2200" b="1" dirty="0">
                <a:solidFill>
                  <a:srgbClr val="FFFDFB"/>
                </a:solidFill>
              </a:endParaRPr>
            </a:p>
          </p:txBody>
        </p:sp>
      </p:grpSp>
      <p:grpSp>
        <p:nvGrpSpPr>
          <p:cNvPr id="25" name="组合 23"/>
          <p:cNvGrpSpPr/>
          <p:nvPr/>
        </p:nvGrpSpPr>
        <p:grpSpPr>
          <a:xfrm>
            <a:off x="8318750" y="2096735"/>
            <a:ext cx="2652436" cy="832558"/>
            <a:chOff x="3168409" y="3789662"/>
            <a:chExt cx="2652436" cy="832558"/>
          </a:xfrm>
        </p:grpSpPr>
        <p:sp>
          <p:nvSpPr>
            <p:cNvPr id="26" name="圆角矩形 25"/>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7" name="矩形 26"/>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科学发展观</a:t>
              </a:r>
              <a:endParaRPr lang="zh-CN" altLang="en-US" sz="2200" b="1" dirty="0">
                <a:solidFill>
                  <a:srgbClr val="FFFDFB"/>
                </a:solidFill>
              </a:endParaRPr>
            </a:p>
          </p:txBody>
        </p:sp>
      </p:grpSp>
      <p:grpSp>
        <p:nvGrpSpPr>
          <p:cNvPr id="28" name="组合 23"/>
          <p:cNvGrpSpPr/>
          <p:nvPr/>
        </p:nvGrpSpPr>
        <p:grpSpPr>
          <a:xfrm>
            <a:off x="5352097" y="4729675"/>
            <a:ext cx="2652436" cy="832558"/>
            <a:chOff x="3168409" y="3789662"/>
            <a:chExt cx="2652436" cy="832558"/>
          </a:xfrm>
        </p:grpSpPr>
        <p:sp>
          <p:nvSpPr>
            <p:cNvPr id="29" name="圆角矩形 28"/>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30" name="矩形 29"/>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FDFB"/>
                  </a:solidFill>
                  <a:latin typeface="微软雅黑" panose="020B0503020204020204" pitchFamily="34" charset="-122"/>
                  <a:ea typeface="微软雅黑" panose="020B0503020204020204" pitchFamily="34" charset="-122"/>
                </a:rPr>
                <a:t>习近平新时代中国特色社会主义思想</a:t>
              </a:r>
              <a:endParaRPr lang="zh-CN" altLang="en-US" sz="2000" b="1" dirty="0">
                <a:solidFill>
                  <a:srgbClr val="FFFDFB"/>
                </a:solidFill>
              </a:endParaRPr>
            </a:p>
          </p:txBody>
        </p:sp>
      </p:grpSp>
      <p:sp>
        <p:nvSpPr>
          <p:cNvPr id="31" name="右箭头 30"/>
          <p:cNvSpPr/>
          <p:nvPr/>
        </p:nvSpPr>
        <p:spPr>
          <a:xfrm>
            <a:off x="3960869" y="3368535"/>
            <a:ext cx="977666" cy="992549"/>
          </a:xfrm>
          <a:prstGeom prst="rightArrow">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3960869" y="4614477"/>
            <a:ext cx="977666" cy="992549"/>
          </a:xfrm>
          <a:prstGeom prst="rightArrow">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Effect transition="in" filter="fade">
                                      <p:cBhvr>
                                        <p:cTn id="20" dur="250"/>
                                        <p:tgtEl>
                                          <p:spTgt spid="4"/>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ppt_x</p:attrName>
                                        </p:attrNameLst>
                                      </p:cBhvr>
                                      <p:tavLst>
                                        <p:tav tm="0">
                                          <p:val>
                                            <p:strVal val="#ppt_x-#ppt_w*1.125000"/>
                                          </p:val>
                                        </p:tav>
                                        <p:tav tm="100000">
                                          <p:val>
                                            <p:strVal val="#ppt_x"/>
                                          </p:val>
                                        </p:tav>
                                      </p:tavLst>
                                    </p:anim>
                                    <p:animEffect transition="in" filter="wipe(right)">
                                      <p:cBhvr>
                                        <p:cTn id="25" dur="500"/>
                                        <p:tgtEl>
                                          <p:spTgt spid="16"/>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p:tgtEl>
                                          <p:spTgt spid="31"/>
                                        </p:tgtEl>
                                        <p:attrNameLst>
                                          <p:attrName>ppt_x</p:attrName>
                                        </p:attrNameLst>
                                      </p:cBhvr>
                                      <p:tavLst>
                                        <p:tav tm="0">
                                          <p:val>
                                            <p:strVal val="#ppt_x-#ppt_w*1.125000"/>
                                          </p:val>
                                        </p:tav>
                                        <p:tav tm="100000">
                                          <p:val>
                                            <p:strVal val="#ppt_x"/>
                                          </p:val>
                                        </p:tav>
                                      </p:tavLst>
                                    </p:anim>
                                    <p:animEffect transition="in" filter="wipe(right)">
                                      <p:cBhvr>
                                        <p:cTn id="29" dur="500"/>
                                        <p:tgtEl>
                                          <p:spTgt spid="31"/>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p:tgtEl>
                                          <p:spTgt spid="32"/>
                                        </p:tgtEl>
                                        <p:attrNameLst>
                                          <p:attrName>ppt_x</p:attrName>
                                        </p:attrNameLst>
                                      </p:cBhvr>
                                      <p:tavLst>
                                        <p:tav tm="0">
                                          <p:val>
                                            <p:strVal val="#ppt_x-#ppt_w*1.125000"/>
                                          </p:val>
                                        </p:tav>
                                        <p:tav tm="100000">
                                          <p:val>
                                            <p:strVal val="#ppt_x"/>
                                          </p:val>
                                        </p:tav>
                                      </p:tavLst>
                                    </p:anim>
                                    <p:animEffect transition="in" filter="wipe(right)">
                                      <p:cBhvr>
                                        <p:cTn id="33" dur="500"/>
                                        <p:tgtEl>
                                          <p:spTgt spid="32"/>
                                        </p:tgtEl>
                                      </p:cBhvr>
                                    </p:animEffect>
                                  </p:childTnLst>
                                </p:cTn>
                              </p:par>
                            </p:childTnLst>
                          </p:cTn>
                        </p:par>
                        <p:par>
                          <p:cTn id="34" fill="hold">
                            <p:stCondLst>
                              <p:cond delay="1500"/>
                            </p:stCondLst>
                            <p:childTnLst>
                              <p:par>
                                <p:cTn id="35" presetID="1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ppt_x</p:attrName>
                                        </p:attrNameLst>
                                      </p:cBhvr>
                                      <p:tavLst>
                                        <p:tav tm="0">
                                          <p:val>
                                            <p:strVal val="#ppt_x-#ppt_w*1.125000"/>
                                          </p:val>
                                        </p:tav>
                                        <p:tav tm="100000">
                                          <p:val>
                                            <p:strVal val="#ppt_x"/>
                                          </p:val>
                                        </p:tav>
                                      </p:tavLst>
                                    </p:anim>
                                    <p:animEffect transition="in" filter="wipe(right)">
                                      <p:cBhvr>
                                        <p:cTn id="38" dur="500"/>
                                        <p:tgtEl>
                                          <p:spTgt spid="10"/>
                                        </p:tgtEl>
                                      </p:cBhvr>
                                    </p:animEffect>
                                  </p:childTnLst>
                                </p:cTn>
                              </p:par>
                            </p:childTnLst>
                          </p:cTn>
                        </p:par>
                        <p:par>
                          <p:cTn id="39" fill="hold">
                            <p:stCondLst>
                              <p:cond delay="2000"/>
                            </p:stCondLst>
                            <p:childTnLst>
                              <p:par>
                                <p:cTn id="40" presetID="1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childTnLst>
                          </p:cTn>
                        </p:par>
                        <p:par>
                          <p:cTn id="44" fill="hold">
                            <p:stCondLst>
                              <p:cond delay="2500"/>
                            </p:stCondLst>
                            <p:childTnLst>
                              <p:par>
                                <p:cTn id="45" presetID="12" presetClass="entr" presetSubtype="8"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ppt_x</p:attrName>
                                        </p:attrNameLst>
                                      </p:cBhvr>
                                      <p:tavLst>
                                        <p:tav tm="0">
                                          <p:val>
                                            <p:strVal val="#ppt_x-#ppt_w*1.125000"/>
                                          </p:val>
                                        </p:tav>
                                        <p:tav tm="100000">
                                          <p:val>
                                            <p:strVal val="#ppt_x"/>
                                          </p:val>
                                        </p:tav>
                                      </p:tavLst>
                                    </p:anim>
                                    <p:animEffect transition="in" filter="wipe(right)">
                                      <p:cBhvr>
                                        <p:cTn id="48" dur="500"/>
                                        <p:tgtEl>
                                          <p:spTgt spid="22"/>
                                        </p:tgtEl>
                                      </p:cBhvr>
                                    </p:animEffect>
                                  </p:childTnLst>
                                </p:cTn>
                              </p:par>
                            </p:childTnLst>
                          </p:cTn>
                        </p:par>
                        <p:par>
                          <p:cTn id="49" fill="hold">
                            <p:stCondLst>
                              <p:cond delay="3000"/>
                            </p:stCondLst>
                            <p:childTnLst>
                              <p:par>
                                <p:cTn id="50" presetID="12" presetClass="entr" presetSubtype="8"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p:tgtEl>
                                          <p:spTgt spid="25"/>
                                        </p:tgtEl>
                                        <p:attrNameLst>
                                          <p:attrName>ppt_x</p:attrName>
                                        </p:attrNameLst>
                                      </p:cBhvr>
                                      <p:tavLst>
                                        <p:tav tm="0">
                                          <p:val>
                                            <p:strVal val="#ppt_x-#ppt_w*1.125000"/>
                                          </p:val>
                                        </p:tav>
                                        <p:tav tm="100000">
                                          <p:val>
                                            <p:strVal val="#ppt_x"/>
                                          </p:val>
                                        </p:tav>
                                      </p:tavLst>
                                    </p:anim>
                                    <p:animEffect transition="in" filter="wipe(right)">
                                      <p:cBhvr>
                                        <p:cTn id="53" dur="500"/>
                                        <p:tgtEl>
                                          <p:spTgt spid="25"/>
                                        </p:tgtEl>
                                      </p:cBhvr>
                                    </p:animEffect>
                                  </p:childTnLst>
                                </p:cTn>
                              </p:par>
                            </p:childTnLst>
                          </p:cTn>
                        </p:par>
                        <p:par>
                          <p:cTn id="54" fill="hold">
                            <p:stCondLst>
                              <p:cond delay="3500"/>
                            </p:stCondLst>
                            <p:childTnLst>
                              <p:par>
                                <p:cTn id="55" presetID="12" presetClass="entr" presetSubtype="8"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p:tgtEl>
                                          <p:spTgt spid="28"/>
                                        </p:tgtEl>
                                        <p:attrNameLst>
                                          <p:attrName>ppt_x</p:attrName>
                                        </p:attrNameLst>
                                      </p:cBhvr>
                                      <p:tavLst>
                                        <p:tav tm="0">
                                          <p:val>
                                            <p:strVal val="#ppt_x-#ppt_w*1.125000"/>
                                          </p:val>
                                        </p:tav>
                                        <p:tav tm="100000">
                                          <p:val>
                                            <p:strVal val="#ppt_x"/>
                                          </p:val>
                                        </p:tav>
                                      </p:tavLst>
                                    </p:anim>
                                    <p:animEffect transition="in" filter="wipe(righ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48" name="矩形 47"/>
          <p:cNvSpPr/>
          <p:nvPr/>
        </p:nvSpPr>
        <p:spPr>
          <a:xfrm>
            <a:off x="241780" y="1935404"/>
            <a:ext cx="461665" cy="4689011"/>
          </a:xfrm>
          <a:prstGeom prst="rect">
            <a:avLst/>
          </a:prstGeom>
        </p:spPr>
        <p:txBody>
          <a:bodyPr vert="eaVert" wrap="square">
            <a:spAutoFit/>
          </a:bodyPr>
          <a:lstStyle/>
          <a:p>
            <a:r>
              <a:rPr lang="zh-CN" altLang="en-US" b="1" dirty="0">
                <a:solidFill>
                  <a:srgbClr val="BE0000"/>
                </a:solidFill>
                <a:latin typeface="微软雅黑" panose="020B0503020204020204" pitchFamily="34" charset="-122"/>
                <a:ea typeface="微软雅黑" panose="020B0503020204020204" pitchFamily="34" charset="-122"/>
              </a:rPr>
              <a:t>“红船精神”对党</a:t>
            </a:r>
            <a:r>
              <a:rPr lang="zh-CN" altLang="en-US" b="1" dirty="0" smtClean="0">
                <a:solidFill>
                  <a:srgbClr val="BE0000"/>
                </a:solidFill>
                <a:latin typeface="微软雅黑" panose="020B0503020204020204" pitchFamily="34" charset="-122"/>
                <a:ea typeface="微软雅黑" panose="020B0503020204020204" pitchFamily="34" charset="-122"/>
              </a:rPr>
              <a:t>的先进性</a:t>
            </a:r>
            <a:r>
              <a:rPr lang="zh-CN" altLang="en-US" b="1" dirty="0">
                <a:solidFill>
                  <a:srgbClr val="BE0000"/>
                </a:solidFill>
                <a:latin typeface="微软雅黑" panose="020B0503020204020204" pitchFamily="34" charset="-122"/>
                <a:ea typeface="微软雅黑" panose="020B0503020204020204" pitchFamily="34" charset="-122"/>
              </a:rPr>
              <a:t>建设具有重要意义</a:t>
            </a:r>
            <a:endParaRPr lang="zh-CN" altLang="en-US" b="1" dirty="0">
              <a:solidFill>
                <a:srgbClr val="BE0000"/>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6431800" y="2084920"/>
            <a:ext cx="4464424" cy="1721223"/>
          </a:xfrm>
          <a:prstGeom prst="roundRect">
            <a:avLst/>
          </a:prstGeom>
          <a:noFill/>
          <a:ln w="19050">
            <a:solidFill>
              <a:srgbClr val="D4282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BE0000"/>
              </a:solidFill>
            </a:endParaRPr>
          </a:p>
        </p:txBody>
      </p:sp>
      <p:sp>
        <p:nvSpPr>
          <p:cNvPr id="50" name="圆角矩形 49"/>
          <p:cNvSpPr/>
          <p:nvPr/>
        </p:nvSpPr>
        <p:spPr>
          <a:xfrm>
            <a:off x="6431800" y="4019493"/>
            <a:ext cx="4464424" cy="1721223"/>
          </a:xfrm>
          <a:prstGeom prst="roundRect">
            <a:avLst/>
          </a:prstGeom>
          <a:noFill/>
          <a:ln w="19050">
            <a:solidFill>
              <a:srgbClr val="D4282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BE0000"/>
              </a:solidFill>
            </a:endParaRPr>
          </a:p>
        </p:txBody>
      </p:sp>
      <p:sp>
        <p:nvSpPr>
          <p:cNvPr id="51" name="圆角矩形 50"/>
          <p:cNvSpPr/>
          <p:nvPr/>
        </p:nvSpPr>
        <p:spPr>
          <a:xfrm>
            <a:off x="1744954" y="2084920"/>
            <a:ext cx="4464424" cy="1721223"/>
          </a:xfrm>
          <a:prstGeom prst="roundRect">
            <a:avLst/>
          </a:prstGeom>
          <a:noFill/>
          <a:ln w="19050">
            <a:solidFill>
              <a:srgbClr val="D4282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BE0000"/>
              </a:solidFill>
            </a:endParaRPr>
          </a:p>
        </p:txBody>
      </p:sp>
      <p:sp>
        <p:nvSpPr>
          <p:cNvPr id="52" name="圆角矩形 51"/>
          <p:cNvSpPr/>
          <p:nvPr/>
        </p:nvSpPr>
        <p:spPr>
          <a:xfrm>
            <a:off x="1744954" y="4019493"/>
            <a:ext cx="4464424" cy="1721223"/>
          </a:xfrm>
          <a:prstGeom prst="roundRect">
            <a:avLst/>
          </a:prstGeom>
          <a:noFill/>
          <a:ln w="19050">
            <a:solidFill>
              <a:srgbClr val="D4282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BE0000"/>
              </a:solidFill>
            </a:endParaRPr>
          </a:p>
        </p:txBody>
      </p:sp>
      <p:sp>
        <p:nvSpPr>
          <p:cNvPr id="53" name="矩形 52"/>
          <p:cNvSpPr/>
          <p:nvPr/>
        </p:nvSpPr>
        <p:spPr>
          <a:xfrm>
            <a:off x="1696581" y="2199954"/>
            <a:ext cx="4153519" cy="830997"/>
          </a:xfrm>
          <a:prstGeom prst="rect">
            <a:avLst/>
          </a:prstGeom>
        </p:spPr>
        <p:txBody>
          <a:bodyPr wrap="square">
            <a:spAutoFit/>
          </a:bodyPr>
          <a:lstStyle/>
          <a:p>
            <a:pPr algn="ctr"/>
            <a:r>
              <a:rPr lang="zh-CN" altLang="en-US" sz="4800" b="1" dirty="0" smtClean="0">
                <a:solidFill>
                  <a:srgbClr val="BE0000"/>
                </a:solidFill>
                <a:latin typeface="微软雅黑" panose="020B0503020204020204" pitchFamily="34" charset="-122"/>
                <a:ea typeface="微软雅黑" panose="020B0503020204020204" pitchFamily="34" charset="-122"/>
              </a:rPr>
              <a:t>坚定理想信念</a:t>
            </a:r>
            <a:endParaRPr lang="zh-CN" altLang="en-US" sz="4800" b="1" dirty="0">
              <a:solidFill>
                <a:srgbClr val="BE0000"/>
              </a:solidFill>
            </a:endParaRPr>
          </a:p>
        </p:txBody>
      </p:sp>
      <p:sp>
        <p:nvSpPr>
          <p:cNvPr id="54" name="矩形 53"/>
          <p:cNvSpPr/>
          <p:nvPr/>
        </p:nvSpPr>
        <p:spPr>
          <a:xfrm>
            <a:off x="6524194" y="2199953"/>
            <a:ext cx="4192812" cy="830997"/>
          </a:xfrm>
          <a:prstGeom prst="rect">
            <a:avLst/>
          </a:prstGeom>
        </p:spPr>
        <p:txBody>
          <a:bodyPr wrap="square">
            <a:spAutoFit/>
          </a:bodyPr>
          <a:lstStyle/>
          <a:p>
            <a:pPr algn="r"/>
            <a:r>
              <a:rPr lang="zh-CN" altLang="en-US" sz="4800" b="1" dirty="0" smtClean="0">
                <a:solidFill>
                  <a:srgbClr val="BE0000"/>
                </a:solidFill>
                <a:latin typeface="微软雅黑" panose="020B0503020204020204" pitchFamily="34" charset="-122"/>
                <a:ea typeface="微软雅黑" panose="020B0503020204020204" pitchFamily="34" charset="-122"/>
                <a:cs typeface="微软雅黑" panose="020B0503020204020204" pitchFamily="34" charset="-122"/>
              </a:rPr>
              <a:t>牢固精神支柱</a:t>
            </a:r>
            <a:endParaRPr lang="zh-CN" altLang="en-US" sz="4800" b="1" dirty="0">
              <a:solidFill>
                <a:srgbClr val="BE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nvSpPr>
        <p:spPr>
          <a:xfrm>
            <a:off x="1744954" y="4920462"/>
            <a:ext cx="3935055" cy="830997"/>
          </a:xfrm>
          <a:prstGeom prst="rect">
            <a:avLst/>
          </a:prstGeom>
        </p:spPr>
        <p:txBody>
          <a:bodyPr wrap="square">
            <a:spAutoFit/>
          </a:bodyPr>
          <a:lstStyle/>
          <a:p>
            <a:pPr algn="ctr"/>
            <a:r>
              <a:rPr lang="zh-CN" altLang="en-US" sz="4800" b="1" dirty="0" smtClean="0">
                <a:solidFill>
                  <a:srgbClr val="BE0000"/>
                </a:solidFill>
                <a:latin typeface="微软雅黑" panose="020B0503020204020204" pitchFamily="34" charset="-122"/>
                <a:ea typeface="微软雅黑" panose="020B0503020204020204" pitchFamily="34" charset="-122"/>
              </a:rPr>
              <a:t>坚持根本宗旨</a:t>
            </a:r>
            <a:endParaRPr lang="zh-CN" altLang="en-US" sz="4800" b="1" dirty="0">
              <a:solidFill>
                <a:srgbClr val="BE0000"/>
              </a:solidFill>
            </a:endParaRPr>
          </a:p>
        </p:txBody>
      </p:sp>
      <p:sp>
        <p:nvSpPr>
          <p:cNvPr id="56" name="矩形 55"/>
          <p:cNvSpPr/>
          <p:nvPr/>
        </p:nvSpPr>
        <p:spPr>
          <a:xfrm>
            <a:off x="6853987" y="4920462"/>
            <a:ext cx="3863019" cy="830997"/>
          </a:xfrm>
          <a:prstGeom prst="rect">
            <a:avLst/>
          </a:prstGeom>
        </p:spPr>
        <p:txBody>
          <a:bodyPr wrap="square">
            <a:spAutoFit/>
          </a:bodyPr>
          <a:lstStyle/>
          <a:p>
            <a:pPr algn="r"/>
            <a:r>
              <a:rPr lang="zh-CN" altLang="en-US" sz="4800" b="1" smtClean="0">
                <a:solidFill>
                  <a:srgbClr val="BE0000"/>
                </a:solidFill>
                <a:latin typeface="微软雅黑" panose="020B0503020204020204" pitchFamily="34" charset="-122"/>
                <a:ea typeface="微软雅黑" panose="020B0503020204020204" pitchFamily="34" charset="-122"/>
              </a:rPr>
              <a:t>保持血肉联系</a:t>
            </a:r>
            <a:endParaRPr lang="zh-CN" altLang="en-US" sz="4800" b="1" dirty="0">
              <a:solidFill>
                <a:srgbClr val="BE0000"/>
              </a:solidFill>
              <a:latin typeface="微软雅黑" panose="020B0503020204020204" pitchFamily="34" charset="-122"/>
              <a:ea typeface="微软雅黑" panose="020B0503020204020204" pitchFamily="34" charset="-122"/>
            </a:endParaRPr>
          </a:p>
        </p:txBody>
      </p:sp>
      <p:sp>
        <p:nvSpPr>
          <p:cNvPr id="57" name="Freeform 5"/>
          <p:cNvSpPr/>
          <p:nvPr/>
        </p:nvSpPr>
        <p:spPr bwMode="auto">
          <a:xfrm>
            <a:off x="5130862" y="2578834"/>
            <a:ext cx="2379455" cy="2667969"/>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flip="none" rotWithShape="1">
            <a:gsLst>
              <a:gs pos="0">
                <a:srgbClr val="CA2629"/>
              </a:gs>
              <a:gs pos="99000">
                <a:srgbClr val="A31A1C"/>
              </a:gs>
            </a:gsLst>
            <a:lin ang="16200000" scaled="1"/>
            <a:tileRect/>
          </a:gradFill>
          <a:ln w="28575">
            <a:gradFill>
              <a:gsLst>
                <a:gs pos="50000">
                  <a:srgbClr val="FFFF00"/>
                </a:gs>
                <a:gs pos="0">
                  <a:srgbClr val="FFA000"/>
                </a:gs>
                <a:gs pos="100000">
                  <a:srgbClr val="FFA000"/>
                </a:gs>
              </a:gsLst>
              <a:lin ang="1800000" scaled="0"/>
            </a:gra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E0000"/>
              </a:solidFill>
            </a:endParaRPr>
          </a:p>
        </p:txBody>
      </p:sp>
      <p:sp>
        <p:nvSpPr>
          <p:cNvPr id="58" name="矩形 57"/>
          <p:cNvSpPr/>
          <p:nvPr/>
        </p:nvSpPr>
        <p:spPr>
          <a:xfrm>
            <a:off x="5176687" y="3841179"/>
            <a:ext cx="2287802" cy="646331"/>
          </a:xfrm>
          <a:prstGeom prst="rect">
            <a:avLst/>
          </a:prstGeom>
          <a:noFill/>
          <a:effectLst/>
        </p:spPr>
        <p:txBody>
          <a:bodyPr wrap="square" rtlCol="0">
            <a:spAutoFit/>
          </a:bodyPr>
          <a:lstStyle/>
          <a:p>
            <a:pPr algn="ctr"/>
            <a:r>
              <a:rPr lang="zh-CN" altLang="en-US" sz="3600" b="1" dirty="0" smtClean="0">
                <a:gradFill>
                  <a:gsLst>
                    <a:gs pos="50000">
                      <a:srgbClr val="FFFF00"/>
                    </a:gs>
                    <a:gs pos="0">
                      <a:srgbClr val="FFA000"/>
                    </a:gs>
                    <a:gs pos="100000">
                      <a:srgbClr val="FFA000"/>
                    </a:gs>
                  </a:gsLst>
                  <a:lin ang="18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rPr>
              <a:t>红船精神</a:t>
            </a:r>
            <a:endParaRPr lang="zh-CN" altLang="en-US" sz="3600" b="1" dirty="0">
              <a:gradFill>
                <a:gsLst>
                  <a:gs pos="50000">
                    <a:srgbClr val="FFFF00"/>
                  </a:gs>
                  <a:gs pos="0">
                    <a:srgbClr val="FFA000"/>
                  </a:gs>
                  <a:gs pos="100000">
                    <a:srgbClr val="FFA000"/>
                  </a:gs>
                </a:gsLst>
                <a:lin ang="18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endParaRPr>
          </a:p>
        </p:txBody>
      </p:sp>
      <p:pic>
        <p:nvPicPr>
          <p:cNvPr id="59" name="图片 58"/>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787192" y="2933833"/>
            <a:ext cx="1066795" cy="907346"/>
          </a:xfrm>
          <a:prstGeom prst="rect">
            <a:avLst/>
          </a:prstGeom>
        </p:spPr>
      </p:pic>
      <p:sp>
        <p:nvSpPr>
          <p:cNvPr id="60" name="矩形 59"/>
          <p:cNvSpPr/>
          <p:nvPr/>
        </p:nvSpPr>
        <p:spPr>
          <a:xfrm>
            <a:off x="1817467" y="3026618"/>
            <a:ext cx="3420099" cy="707886"/>
          </a:xfrm>
          <a:prstGeom prst="rect">
            <a:avLst/>
          </a:prstGeom>
        </p:spPr>
        <p:txBody>
          <a:bodyPr wrap="square">
            <a:spAutoFit/>
          </a:bodyPr>
          <a:lstStyle/>
          <a:p>
            <a:r>
              <a:rPr lang="zh-CN" altLang="en-US" sz="1000" spc="300" dirty="0">
                <a:solidFill>
                  <a:srgbClr val="D4282A"/>
                </a:solidFill>
                <a:latin typeface="微软雅黑" panose="020B0503020204020204" pitchFamily="34" charset="-122"/>
                <a:ea typeface="微软雅黑" panose="020B0503020204020204" pitchFamily="34" charset="-122"/>
              </a:rPr>
              <a:t>红船精神给我们的现实价值意义还在于它的精神支撑。这个精神支撑更主要的是在社会主义市场经济条件下，我们怎样来坚定理想，怎么来坚定信念。</a:t>
            </a:r>
            <a:endParaRPr lang="zh-CN" altLang="en-US" sz="1000" b="1" dirty="0">
              <a:solidFill>
                <a:srgbClr val="D4282A"/>
              </a:solidFill>
            </a:endParaRPr>
          </a:p>
        </p:txBody>
      </p:sp>
      <p:sp>
        <p:nvSpPr>
          <p:cNvPr id="61" name="矩形 60"/>
          <p:cNvSpPr/>
          <p:nvPr/>
        </p:nvSpPr>
        <p:spPr>
          <a:xfrm>
            <a:off x="7464488" y="2945531"/>
            <a:ext cx="3252517" cy="784830"/>
          </a:xfrm>
          <a:prstGeom prst="rect">
            <a:avLst/>
          </a:prstGeom>
        </p:spPr>
        <p:txBody>
          <a:bodyPr wrap="square">
            <a:spAutoFit/>
          </a:bodyPr>
          <a:lstStyle/>
          <a:p>
            <a:pPr algn="r">
              <a:lnSpc>
                <a:spcPct val="150000"/>
              </a:lnSpc>
              <a:buClr>
                <a:srgbClr val="FF0000"/>
              </a:buClr>
            </a:pPr>
            <a:r>
              <a:rPr lang="zh-CN" altLang="en-US" sz="1000" spc="300" dirty="0">
                <a:solidFill>
                  <a:srgbClr val="D4282A"/>
                </a:solidFill>
                <a:latin typeface="微软雅黑" panose="020B0503020204020204" pitchFamily="34" charset="-122"/>
                <a:ea typeface="微软雅黑" panose="020B0503020204020204" pitchFamily="34" charset="-122"/>
              </a:rPr>
              <a:t>对今天的共产党人来说，弘扬红船精神，坚定理想信念，确立我们的精神支柱，显得尤为重要。</a:t>
            </a:r>
            <a:endParaRPr lang="zh-CN" altLang="en-US" sz="1000" spc="300" dirty="0">
              <a:solidFill>
                <a:srgbClr val="D4282A"/>
              </a:solidFill>
              <a:latin typeface="微软雅黑" panose="020B0503020204020204" pitchFamily="34" charset="-122"/>
              <a:ea typeface="微软雅黑" panose="020B0503020204020204" pitchFamily="34" charset="-122"/>
            </a:endParaRPr>
          </a:p>
        </p:txBody>
      </p:sp>
      <p:sp>
        <p:nvSpPr>
          <p:cNvPr id="62" name="矩形 61"/>
          <p:cNvSpPr/>
          <p:nvPr/>
        </p:nvSpPr>
        <p:spPr>
          <a:xfrm>
            <a:off x="1729099" y="4089465"/>
            <a:ext cx="3355935" cy="861774"/>
          </a:xfrm>
          <a:prstGeom prst="rect">
            <a:avLst/>
          </a:prstGeom>
        </p:spPr>
        <p:txBody>
          <a:bodyPr wrap="square">
            <a:spAutoFit/>
          </a:bodyPr>
          <a:lstStyle/>
          <a:p>
            <a:pPr algn="just">
              <a:buClr>
                <a:srgbClr val="FF0000"/>
              </a:buClr>
            </a:pPr>
            <a:r>
              <a:rPr lang="zh-CN" altLang="en-US" sz="1000" spc="300" dirty="0">
                <a:solidFill>
                  <a:srgbClr val="D4282A"/>
                </a:solidFill>
                <a:latin typeface="微软雅黑" panose="020B0503020204020204" pitchFamily="34" charset="-122"/>
                <a:ea typeface="微软雅黑" panose="020B0503020204020204" pitchFamily="34" charset="-122"/>
              </a:rPr>
              <a:t>对每一个共产党人来说，红船精神对我们的价值意义就是我们说的道德力量。共产党之所以能赢得群众，一方面靠的是我们有利于群众发展、有利于人民生活水平提高的政策；另一方面，靠的是共产党道德的</a:t>
            </a:r>
            <a:r>
              <a:rPr lang="zh-CN" altLang="en-US" sz="1000" spc="300" dirty="0" smtClean="0">
                <a:solidFill>
                  <a:srgbClr val="D4282A"/>
                </a:solidFill>
                <a:latin typeface="微软雅黑" panose="020B0503020204020204" pitchFamily="34" charset="-122"/>
                <a:ea typeface="微软雅黑" panose="020B0503020204020204" pitchFamily="34" charset="-122"/>
              </a:rPr>
              <a:t>感召力。</a:t>
            </a:r>
            <a:endParaRPr lang="en-US" altLang="zh-CN" sz="1000" spc="300" dirty="0">
              <a:solidFill>
                <a:srgbClr val="D4282A"/>
              </a:solidFill>
              <a:latin typeface="微软雅黑" panose="020B0503020204020204" pitchFamily="34" charset="-122"/>
              <a:ea typeface="微软雅黑" panose="020B0503020204020204" pitchFamily="34" charset="-122"/>
            </a:endParaRPr>
          </a:p>
        </p:txBody>
      </p:sp>
      <p:sp>
        <p:nvSpPr>
          <p:cNvPr id="63" name="矩形 62"/>
          <p:cNvSpPr/>
          <p:nvPr/>
        </p:nvSpPr>
        <p:spPr>
          <a:xfrm>
            <a:off x="7464488" y="4104853"/>
            <a:ext cx="3252518" cy="861774"/>
          </a:xfrm>
          <a:prstGeom prst="rect">
            <a:avLst/>
          </a:prstGeom>
        </p:spPr>
        <p:txBody>
          <a:bodyPr wrap="square">
            <a:spAutoFit/>
          </a:bodyPr>
          <a:lstStyle/>
          <a:p>
            <a:pPr algn="r">
              <a:buClr>
                <a:srgbClr val="FF0000"/>
              </a:buClr>
            </a:pPr>
            <a:r>
              <a:rPr lang="zh-CN" altLang="en-US" sz="1000" spc="300" dirty="0">
                <a:solidFill>
                  <a:srgbClr val="D4282A"/>
                </a:solidFill>
                <a:latin typeface="微软雅黑" panose="020B0503020204020204" pitchFamily="34" charset="-122"/>
                <a:ea typeface="微软雅黑" panose="020B0503020204020204" pitchFamily="34" charset="-122"/>
              </a:rPr>
              <a:t>我们必须牢记“权为民所用、情为民所系、利为民所谋”的谆谆教诲，始终不渝地为最广大人民谋利益，坚持人民利益高于一切的政德，真正干出有利于党和人民事业的政绩。</a:t>
            </a:r>
            <a:endParaRPr lang="zh-CN" altLang="en-US" sz="1000" spc="300" dirty="0">
              <a:solidFill>
                <a:srgbClr val="D4282A"/>
              </a:solidFill>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xEl>
                                              <p:pRg st="0" end="0"/>
                                            </p:txEl>
                                          </p:spTgt>
                                        </p:tgtEl>
                                        <p:attrNameLst>
                                          <p:attrName>style.visibility</p:attrName>
                                        </p:attrNameLst>
                                      </p:cBhvr>
                                      <p:to>
                                        <p:strVal val="visible"/>
                                      </p:to>
                                    </p:set>
                                    <p:anim calcmode="lin" valueType="num">
                                      <p:cBhvr additive="base">
                                        <p:cTn id="1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250" fill="hold"/>
                                        <p:tgtEl>
                                          <p:spTgt spid="57"/>
                                        </p:tgtEl>
                                        <p:attrNameLst>
                                          <p:attrName>ppt_w</p:attrName>
                                        </p:attrNameLst>
                                      </p:cBhvr>
                                      <p:tavLst>
                                        <p:tav tm="0">
                                          <p:val>
                                            <p:fltVal val="0"/>
                                          </p:val>
                                        </p:tav>
                                        <p:tav tm="100000">
                                          <p:val>
                                            <p:strVal val="#ppt_w"/>
                                          </p:val>
                                        </p:tav>
                                      </p:tavLst>
                                    </p:anim>
                                    <p:anim calcmode="lin" valueType="num">
                                      <p:cBhvr>
                                        <p:cTn id="19" dur="250" fill="hold"/>
                                        <p:tgtEl>
                                          <p:spTgt spid="57"/>
                                        </p:tgtEl>
                                        <p:attrNameLst>
                                          <p:attrName>ppt_h</p:attrName>
                                        </p:attrNameLst>
                                      </p:cBhvr>
                                      <p:tavLst>
                                        <p:tav tm="0">
                                          <p:val>
                                            <p:fltVal val="0"/>
                                          </p:val>
                                        </p:tav>
                                        <p:tav tm="100000">
                                          <p:val>
                                            <p:strVal val="#ppt_h"/>
                                          </p:val>
                                        </p:tav>
                                      </p:tavLst>
                                    </p:anim>
                                    <p:animEffect transition="in" filter="fade">
                                      <p:cBhvr>
                                        <p:cTn id="20" dur="250"/>
                                        <p:tgtEl>
                                          <p:spTgt spid="57"/>
                                        </p:tgtEl>
                                      </p:cBhvr>
                                    </p:animEffect>
                                  </p:childTnLst>
                                </p:cTn>
                              </p:par>
                              <p:par>
                                <p:cTn id="21" presetID="6" presetClass="emph" presetSubtype="0" decel="100000" fill="hold" grpId="1" nodeType="withEffect">
                                  <p:stCondLst>
                                    <p:cond delay="200"/>
                                  </p:stCondLst>
                                  <p:childTnLst>
                                    <p:animScale>
                                      <p:cBhvr>
                                        <p:cTn id="22" dur="250" fill="hold"/>
                                        <p:tgtEl>
                                          <p:spTgt spid="57"/>
                                        </p:tgtEl>
                                      </p:cBhvr>
                                      <p:by x="120000" y="120000"/>
                                    </p:animScale>
                                  </p:childTnLst>
                                </p:cTn>
                              </p:par>
                              <p:par>
                                <p:cTn id="23" presetID="6" presetClass="emph" presetSubtype="0" decel="100000" fill="hold" grpId="2" nodeType="withEffect">
                                  <p:stCondLst>
                                    <p:cond delay="400"/>
                                  </p:stCondLst>
                                  <p:childTnLst>
                                    <p:animScale>
                                      <p:cBhvr>
                                        <p:cTn id="24" dur="250" fill="hold"/>
                                        <p:tgtEl>
                                          <p:spTgt spid="57"/>
                                        </p:tgtEl>
                                      </p:cBhvr>
                                      <p:by x="83000" y="83000"/>
                                    </p:animScale>
                                  </p:childTnLst>
                                </p:cTn>
                              </p:par>
                              <p:par>
                                <p:cTn id="25" presetID="53" presetClass="entr" presetSubtype="16" fill="hold" nodeType="withEffect">
                                  <p:stCondLst>
                                    <p:cond delay="400"/>
                                  </p:stCondLst>
                                  <p:childTnLst>
                                    <p:set>
                                      <p:cBhvr>
                                        <p:cTn id="26" dur="1" fill="hold">
                                          <p:stCondLst>
                                            <p:cond delay="0"/>
                                          </p:stCondLst>
                                        </p:cTn>
                                        <p:tgtEl>
                                          <p:spTgt spid="59"/>
                                        </p:tgtEl>
                                        <p:attrNameLst>
                                          <p:attrName>style.visibility</p:attrName>
                                        </p:attrNameLst>
                                      </p:cBhvr>
                                      <p:to>
                                        <p:strVal val="visible"/>
                                      </p:to>
                                    </p:set>
                                    <p:anim calcmode="lin" valueType="num">
                                      <p:cBhvr>
                                        <p:cTn id="27" dur="250" fill="hold"/>
                                        <p:tgtEl>
                                          <p:spTgt spid="59"/>
                                        </p:tgtEl>
                                        <p:attrNameLst>
                                          <p:attrName>ppt_w</p:attrName>
                                        </p:attrNameLst>
                                      </p:cBhvr>
                                      <p:tavLst>
                                        <p:tav tm="0">
                                          <p:val>
                                            <p:fltVal val="0"/>
                                          </p:val>
                                        </p:tav>
                                        <p:tav tm="100000">
                                          <p:val>
                                            <p:strVal val="#ppt_w"/>
                                          </p:val>
                                        </p:tav>
                                      </p:tavLst>
                                    </p:anim>
                                    <p:anim calcmode="lin" valueType="num">
                                      <p:cBhvr>
                                        <p:cTn id="28" dur="250" fill="hold"/>
                                        <p:tgtEl>
                                          <p:spTgt spid="59"/>
                                        </p:tgtEl>
                                        <p:attrNameLst>
                                          <p:attrName>ppt_h</p:attrName>
                                        </p:attrNameLst>
                                      </p:cBhvr>
                                      <p:tavLst>
                                        <p:tav tm="0">
                                          <p:val>
                                            <p:fltVal val="0"/>
                                          </p:val>
                                        </p:tav>
                                        <p:tav tm="100000">
                                          <p:val>
                                            <p:strVal val="#ppt_h"/>
                                          </p:val>
                                        </p:tav>
                                      </p:tavLst>
                                    </p:anim>
                                    <p:animEffect transition="in" filter="fade">
                                      <p:cBhvr>
                                        <p:cTn id="29" dur="250"/>
                                        <p:tgtEl>
                                          <p:spTgt spid="59"/>
                                        </p:tgtEl>
                                      </p:cBhvr>
                                    </p:animEffect>
                                  </p:childTnLst>
                                </p:cTn>
                              </p:par>
                              <p:par>
                                <p:cTn id="30" presetID="6" presetClass="emph" presetSubtype="0" decel="100000" fill="hold" nodeType="withEffect">
                                  <p:stCondLst>
                                    <p:cond delay="600"/>
                                  </p:stCondLst>
                                  <p:childTnLst>
                                    <p:animScale>
                                      <p:cBhvr>
                                        <p:cTn id="31" dur="250" fill="hold"/>
                                        <p:tgtEl>
                                          <p:spTgt spid="59"/>
                                        </p:tgtEl>
                                      </p:cBhvr>
                                      <p:by x="120000" y="120000"/>
                                    </p:animScale>
                                  </p:childTnLst>
                                </p:cTn>
                              </p:par>
                              <p:par>
                                <p:cTn id="32" presetID="6" presetClass="emph" presetSubtype="0" decel="100000" fill="hold" nodeType="withEffect">
                                  <p:stCondLst>
                                    <p:cond delay="800"/>
                                  </p:stCondLst>
                                  <p:childTnLst>
                                    <p:animScale>
                                      <p:cBhvr>
                                        <p:cTn id="33" dur="250" fill="hold"/>
                                        <p:tgtEl>
                                          <p:spTgt spid="59"/>
                                        </p:tgtEl>
                                      </p:cBhvr>
                                      <p:by x="83000" y="83000"/>
                                    </p:animScale>
                                  </p:childTnLst>
                                </p:cTn>
                              </p:par>
                              <p:par>
                                <p:cTn id="34" presetID="53" presetClass="entr" presetSubtype="16" fill="hold" grpId="0" nodeType="withEffect">
                                  <p:stCondLst>
                                    <p:cond delay="600"/>
                                  </p:stCondLst>
                                  <p:childTnLst>
                                    <p:set>
                                      <p:cBhvr>
                                        <p:cTn id="35" dur="1" fill="hold">
                                          <p:stCondLst>
                                            <p:cond delay="0"/>
                                          </p:stCondLst>
                                        </p:cTn>
                                        <p:tgtEl>
                                          <p:spTgt spid="58"/>
                                        </p:tgtEl>
                                        <p:attrNameLst>
                                          <p:attrName>style.visibility</p:attrName>
                                        </p:attrNameLst>
                                      </p:cBhvr>
                                      <p:to>
                                        <p:strVal val="visible"/>
                                      </p:to>
                                    </p:set>
                                    <p:anim calcmode="lin" valueType="num">
                                      <p:cBhvr>
                                        <p:cTn id="36" dur="250" fill="hold"/>
                                        <p:tgtEl>
                                          <p:spTgt spid="58"/>
                                        </p:tgtEl>
                                        <p:attrNameLst>
                                          <p:attrName>ppt_w</p:attrName>
                                        </p:attrNameLst>
                                      </p:cBhvr>
                                      <p:tavLst>
                                        <p:tav tm="0">
                                          <p:val>
                                            <p:fltVal val="0"/>
                                          </p:val>
                                        </p:tav>
                                        <p:tav tm="100000">
                                          <p:val>
                                            <p:strVal val="#ppt_w"/>
                                          </p:val>
                                        </p:tav>
                                      </p:tavLst>
                                    </p:anim>
                                    <p:anim calcmode="lin" valueType="num">
                                      <p:cBhvr>
                                        <p:cTn id="37" dur="250" fill="hold"/>
                                        <p:tgtEl>
                                          <p:spTgt spid="58"/>
                                        </p:tgtEl>
                                        <p:attrNameLst>
                                          <p:attrName>ppt_h</p:attrName>
                                        </p:attrNameLst>
                                      </p:cBhvr>
                                      <p:tavLst>
                                        <p:tav tm="0">
                                          <p:val>
                                            <p:fltVal val="0"/>
                                          </p:val>
                                        </p:tav>
                                        <p:tav tm="100000">
                                          <p:val>
                                            <p:strVal val="#ppt_h"/>
                                          </p:val>
                                        </p:tav>
                                      </p:tavLst>
                                    </p:anim>
                                    <p:animEffect transition="in" filter="fade">
                                      <p:cBhvr>
                                        <p:cTn id="38" dur="250"/>
                                        <p:tgtEl>
                                          <p:spTgt spid="58"/>
                                        </p:tgtEl>
                                      </p:cBhvr>
                                    </p:animEffect>
                                  </p:childTnLst>
                                </p:cTn>
                              </p:par>
                              <p:par>
                                <p:cTn id="39" presetID="6" presetClass="emph" presetSubtype="0" decel="100000" fill="hold" grpId="1" nodeType="withEffect">
                                  <p:stCondLst>
                                    <p:cond delay="800"/>
                                  </p:stCondLst>
                                  <p:childTnLst>
                                    <p:animScale>
                                      <p:cBhvr>
                                        <p:cTn id="40" dur="250" fill="hold"/>
                                        <p:tgtEl>
                                          <p:spTgt spid="58"/>
                                        </p:tgtEl>
                                      </p:cBhvr>
                                      <p:by x="120000" y="120000"/>
                                    </p:animScale>
                                  </p:childTnLst>
                                </p:cTn>
                              </p:par>
                              <p:par>
                                <p:cTn id="41" presetID="6" presetClass="emph" presetSubtype="0" decel="100000" fill="hold" grpId="2" nodeType="withEffect">
                                  <p:stCondLst>
                                    <p:cond delay="1000"/>
                                  </p:stCondLst>
                                  <p:childTnLst>
                                    <p:animScale>
                                      <p:cBhvr>
                                        <p:cTn id="42" dur="250" fill="hold"/>
                                        <p:tgtEl>
                                          <p:spTgt spid="58"/>
                                        </p:tgtEl>
                                      </p:cBhvr>
                                      <p:by x="83000" y="83000"/>
                                    </p:animScale>
                                  </p:childTnLst>
                                </p:cTn>
                              </p:par>
                            </p:childTnLst>
                          </p:cTn>
                        </p:par>
                        <p:par>
                          <p:cTn id="43" fill="hold">
                            <p:stCondLst>
                              <p:cond delay="1000"/>
                            </p:stCondLst>
                            <p:childTnLst>
                              <p:par>
                                <p:cTn id="44" presetID="53" presetClass="entr" presetSubtype="16"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500" fill="hold"/>
                                        <p:tgtEl>
                                          <p:spTgt spid="51"/>
                                        </p:tgtEl>
                                        <p:attrNameLst>
                                          <p:attrName>ppt_w</p:attrName>
                                        </p:attrNameLst>
                                      </p:cBhvr>
                                      <p:tavLst>
                                        <p:tav tm="0">
                                          <p:val>
                                            <p:fltVal val="0"/>
                                          </p:val>
                                        </p:tav>
                                        <p:tav tm="100000">
                                          <p:val>
                                            <p:strVal val="#ppt_w"/>
                                          </p:val>
                                        </p:tav>
                                      </p:tavLst>
                                    </p:anim>
                                    <p:anim calcmode="lin" valueType="num">
                                      <p:cBhvr>
                                        <p:cTn id="47" dur="500" fill="hold"/>
                                        <p:tgtEl>
                                          <p:spTgt spid="51"/>
                                        </p:tgtEl>
                                        <p:attrNameLst>
                                          <p:attrName>ppt_h</p:attrName>
                                        </p:attrNameLst>
                                      </p:cBhvr>
                                      <p:tavLst>
                                        <p:tav tm="0">
                                          <p:val>
                                            <p:fltVal val="0"/>
                                          </p:val>
                                        </p:tav>
                                        <p:tav tm="100000">
                                          <p:val>
                                            <p:strVal val="#ppt_h"/>
                                          </p:val>
                                        </p:tav>
                                      </p:tavLst>
                                    </p:anim>
                                    <p:animEffect transition="in" filter="fade">
                                      <p:cBhvr>
                                        <p:cTn id="48" dur="500"/>
                                        <p:tgtEl>
                                          <p:spTgt spid="51"/>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par>
                                <p:cTn id="54" presetID="53" presetClass="entr" presetSubtype="16" fill="hold" grpId="0" nodeType="withEffect">
                                  <p:stCondLst>
                                    <p:cond delay="400"/>
                                  </p:stCondLst>
                                  <p:childTnLst>
                                    <p:set>
                                      <p:cBhvr>
                                        <p:cTn id="55" dur="1" fill="hold">
                                          <p:stCondLst>
                                            <p:cond delay="0"/>
                                          </p:stCondLst>
                                        </p:cTn>
                                        <p:tgtEl>
                                          <p:spTgt spid="52"/>
                                        </p:tgtEl>
                                        <p:attrNameLst>
                                          <p:attrName>style.visibility</p:attrName>
                                        </p:attrNameLst>
                                      </p:cBhvr>
                                      <p:to>
                                        <p:strVal val="visible"/>
                                      </p:to>
                                    </p:set>
                                    <p:anim calcmode="lin" valueType="num">
                                      <p:cBhvr>
                                        <p:cTn id="56" dur="500" fill="hold"/>
                                        <p:tgtEl>
                                          <p:spTgt spid="52"/>
                                        </p:tgtEl>
                                        <p:attrNameLst>
                                          <p:attrName>ppt_w</p:attrName>
                                        </p:attrNameLst>
                                      </p:cBhvr>
                                      <p:tavLst>
                                        <p:tav tm="0">
                                          <p:val>
                                            <p:fltVal val="0"/>
                                          </p:val>
                                        </p:tav>
                                        <p:tav tm="100000">
                                          <p:val>
                                            <p:strVal val="#ppt_w"/>
                                          </p:val>
                                        </p:tav>
                                      </p:tavLst>
                                    </p:anim>
                                    <p:anim calcmode="lin" valueType="num">
                                      <p:cBhvr>
                                        <p:cTn id="57" dur="500" fill="hold"/>
                                        <p:tgtEl>
                                          <p:spTgt spid="52"/>
                                        </p:tgtEl>
                                        <p:attrNameLst>
                                          <p:attrName>ppt_h</p:attrName>
                                        </p:attrNameLst>
                                      </p:cBhvr>
                                      <p:tavLst>
                                        <p:tav tm="0">
                                          <p:val>
                                            <p:fltVal val="0"/>
                                          </p:val>
                                        </p:tav>
                                        <p:tav tm="100000">
                                          <p:val>
                                            <p:strVal val="#ppt_h"/>
                                          </p:val>
                                        </p:tav>
                                      </p:tavLst>
                                    </p:anim>
                                    <p:animEffect transition="in" filter="fade">
                                      <p:cBhvr>
                                        <p:cTn id="58" dur="500"/>
                                        <p:tgtEl>
                                          <p:spTgt spid="52"/>
                                        </p:tgtEl>
                                      </p:cBhvr>
                                    </p:animEffect>
                                  </p:childTnLst>
                                </p:cTn>
                              </p:par>
                              <p:par>
                                <p:cTn id="59" presetID="53" presetClass="entr" presetSubtype="16" fill="hold" grpId="0" nodeType="withEffect">
                                  <p:stCondLst>
                                    <p:cond delay="60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childTnLst>
                          </p:cTn>
                        </p:par>
                        <p:par>
                          <p:cTn id="64" fill="hold">
                            <p:stCondLst>
                              <p:cond delay="1500"/>
                            </p:stCondLst>
                            <p:childTnLst>
                              <p:par>
                                <p:cTn id="65" presetID="53" presetClass="entr" presetSubtype="16"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fltVal val="0"/>
                                          </p:val>
                                        </p:tav>
                                        <p:tav tm="100000">
                                          <p:val>
                                            <p:strVal val="#ppt_w"/>
                                          </p:val>
                                        </p:tav>
                                      </p:tavLst>
                                    </p:anim>
                                    <p:anim calcmode="lin" valueType="num">
                                      <p:cBhvr>
                                        <p:cTn id="68" dur="500" fill="hold"/>
                                        <p:tgtEl>
                                          <p:spTgt spid="53"/>
                                        </p:tgtEl>
                                        <p:attrNameLst>
                                          <p:attrName>ppt_h</p:attrName>
                                        </p:attrNameLst>
                                      </p:cBhvr>
                                      <p:tavLst>
                                        <p:tav tm="0">
                                          <p:val>
                                            <p:fltVal val="0"/>
                                          </p:val>
                                        </p:tav>
                                        <p:tav tm="100000">
                                          <p:val>
                                            <p:strVal val="#ppt_h"/>
                                          </p:val>
                                        </p:tav>
                                      </p:tavLst>
                                    </p:anim>
                                    <p:animEffect transition="in" filter="fade">
                                      <p:cBhvr>
                                        <p:cTn id="69" dur="500"/>
                                        <p:tgtEl>
                                          <p:spTgt spid="5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Effect transition="in" filter="fade">
                                      <p:cBhvr>
                                        <p:cTn id="74" dur="500"/>
                                        <p:tgtEl>
                                          <p:spTgt spid="54"/>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animEffect transition="in" filter="fade">
                                      <p:cBhvr>
                                        <p:cTn id="79" dur="500"/>
                                        <p:tgtEl>
                                          <p:spTgt spid="55"/>
                                        </p:tgtEl>
                                      </p:cBhvr>
                                    </p:animEffect>
                                  </p:childTnLst>
                                </p:cTn>
                              </p:par>
                              <p:par>
                                <p:cTn id="80" presetID="53" presetClass="entr" presetSubtype="16" fill="hold" grpId="0" nodeType="withEffect">
                                  <p:stCondLst>
                                    <p:cond delay="600"/>
                                  </p:stCondLst>
                                  <p:childTnLst>
                                    <p:set>
                                      <p:cBhvr>
                                        <p:cTn id="81" dur="1" fill="hold">
                                          <p:stCondLst>
                                            <p:cond delay="0"/>
                                          </p:stCondLst>
                                        </p:cTn>
                                        <p:tgtEl>
                                          <p:spTgt spid="56"/>
                                        </p:tgtEl>
                                        <p:attrNameLst>
                                          <p:attrName>style.visibility</p:attrName>
                                        </p:attrNameLst>
                                      </p:cBhvr>
                                      <p:to>
                                        <p:strVal val="visible"/>
                                      </p:to>
                                    </p:set>
                                    <p:anim calcmode="lin" valueType="num">
                                      <p:cBhvr>
                                        <p:cTn id="82" dur="500" fill="hold"/>
                                        <p:tgtEl>
                                          <p:spTgt spid="56"/>
                                        </p:tgtEl>
                                        <p:attrNameLst>
                                          <p:attrName>ppt_w</p:attrName>
                                        </p:attrNameLst>
                                      </p:cBhvr>
                                      <p:tavLst>
                                        <p:tav tm="0">
                                          <p:val>
                                            <p:fltVal val="0"/>
                                          </p:val>
                                        </p:tav>
                                        <p:tav tm="100000">
                                          <p:val>
                                            <p:strVal val="#ppt_w"/>
                                          </p:val>
                                        </p:tav>
                                      </p:tavLst>
                                    </p:anim>
                                    <p:anim calcmode="lin" valueType="num">
                                      <p:cBhvr>
                                        <p:cTn id="83" dur="500" fill="hold"/>
                                        <p:tgtEl>
                                          <p:spTgt spid="56"/>
                                        </p:tgtEl>
                                        <p:attrNameLst>
                                          <p:attrName>ppt_h</p:attrName>
                                        </p:attrNameLst>
                                      </p:cBhvr>
                                      <p:tavLst>
                                        <p:tav tm="0">
                                          <p:val>
                                            <p:fltVal val="0"/>
                                          </p:val>
                                        </p:tav>
                                        <p:tav tm="100000">
                                          <p:val>
                                            <p:strVal val="#ppt_h"/>
                                          </p:val>
                                        </p:tav>
                                      </p:tavLst>
                                    </p:anim>
                                    <p:animEffect transition="in" filter="fade">
                                      <p:cBhvr>
                                        <p:cTn id="84" dur="500"/>
                                        <p:tgtEl>
                                          <p:spTgt spid="56"/>
                                        </p:tgtEl>
                                      </p:cBhvr>
                                    </p:animEffect>
                                  </p:childTnLst>
                                </p:cTn>
                              </p:par>
                            </p:childTnLst>
                          </p:cTn>
                        </p:par>
                        <p:par>
                          <p:cTn id="85" fill="hold">
                            <p:stCondLst>
                              <p:cond delay="2000"/>
                            </p:stCondLst>
                            <p:childTnLst>
                              <p:par>
                                <p:cTn id="86" presetID="53" presetClass="entr" presetSubtype="16"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anim calcmode="lin" valueType="num">
                                      <p:cBhvr>
                                        <p:cTn id="88" dur="500" fill="hold"/>
                                        <p:tgtEl>
                                          <p:spTgt spid="60"/>
                                        </p:tgtEl>
                                        <p:attrNameLst>
                                          <p:attrName>ppt_w</p:attrName>
                                        </p:attrNameLst>
                                      </p:cBhvr>
                                      <p:tavLst>
                                        <p:tav tm="0">
                                          <p:val>
                                            <p:fltVal val="0"/>
                                          </p:val>
                                        </p:tav>
                                        <p:tav tm="100000">
                                          <p:val>
                                            <p:strVal val="#ppt_w"/>
                                          </p:val>
                                        </p:tav>
                                      </p:tavLst>
                                    </p:anim>
                                    <p:anim calcmode="lin" valueType="num">
                                      <p:cBhvr>
                                        <p:cTn id="89" dur="500" fill="hold"/>
                                        <p:tgtEl>
                                          <p:spTgt spid="60"/>
                                        </p:tgtEl>
                                        <p:attrNameLst>
                                          <p:attrName>ppt_h</p:attrName>
                                        </p:attrNameLst>
                                      </p:cBhvr>
                                      <p:tavLst>
                                        <p:tav tm="0">
                                          <p:val>
                                            <p:fltVal val="0"/>
                                          </p:val>
                                        </p:tav>
                                        <p:tav tm="100000">
                                          <p:val>
                                            <p:strVal val="#ppt_h"/>
                                          </p:val>
                                        </p:tav>
                                      </p:tavLst>
                                    </p:anim>
                                    <p:animEffect transition="in" filter="fade">
                                      <p:cBhvr>
                                        <p:cTn id="90" dur="500"/>
                                        <p:tgtEl>
                                          <p:spTgt spid="60"/>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61"/>
                                        </p:tgtEl>
                                        <p:attrNameLst>
                                          <p:attrName>style.visibility</p:attrName>
                                        </p:attrNameLst>
                                      </p:cBhvr>
                                      <p:to>
                                        <p:strVal val="visible"/>
                                      </p:to>
                                    </p:set>
                                    <p:anim calcmode="lin" valueType="num">
                                      <p:cBhvr>
                                        <p:cTn id="93" dur="500" fill="hold"/>
                                        <p:tgtEl>
                                          <p:spTgt spid="61"/>
                                        </p:tgtEl>
                                        <p:attrNameLst>
                                          <p:attrName>ppt_w</p:attrName>
                                        </p:attrNameLst>
                                      </p:cBhvr>
                                      <p:tavLst>
                                        <p:tav tm="0">
                                          <p:val>
                                            <p:fltVal val="0"/>
                                          </p:val>
                                        </p:tav>
                                        <p:tav tm="100000">
                                          <p:val>
                                            <p:strVal val="#ppt_w"/>
                                          </p:val>
                                        </p:tav>
                                      </p:tavLst>
                                    </p:anim>
                                    <p:anim calcmode="lin" valueType="num">
                                      <p:cBhvr>
                                        <p:cTn id="94" dur="500" fill="hold"/>
                                        <p:tgtEl>
                                          <p:spTgt spid="61"/>
                                        </p:tgtEl>
                                        <p:attrNameLst>
                                          <p:attrName>ppt_h</p:attrName>
                                        </p:attrNameLst>
                                      </p:cBhvr>
                                      <p:tavLst>
                                        <p:tav tm="0">
                                          <p:val>
                                            <p:fltVal val="0"/>
                                          </p:val>
                                        </p:tav>
                                        <p:tav tm="100000">
                                          <p:val>
                                            <p:strVal val="#ppt_h"/>
                                          </p:val>
                                        </p:tav>
                                      </p:tavLst>
                                    </p:anim>
                                    <p:animEffect transition="in" filter="fade">
                                      <p:cBhvr>
                                        <p:cTn id="95" dur="500"/>
                                        <p:tgtEl>
                                          <p:spTgt spid="61"/>
                                        </p:tgtEl>
                                      </p:cBhvr>
                                    </p:animEffect>
                                  </p:childTnLst>
                                </p:cTn>
                              </p:par>
                              <p:par>
                                <p:cTn id="96" presetID="53" presetClass="entr" presetSubtype="16" fill="hold" grpId="0" nodeType="withEffect">
                                  <p:stCondLst>
                                    <p:cond delay="400"/>
                                  </p:stCondLst>
                                  <p:childTnLst>
                                    <p:set>
                                      <p:cBhvr>
                                        <p:cTn id="97" dur="1" fill="hold">
                                          <p:stCondLst>
                                            <p:cond delay="0"/>
                                          </p:stCondLst>
                                        </p:cTn>
                                        <p:tgtEl>
                                          <p:spTgt spid="62"/>
                                        </p:tgtEl>
                                        <p:attrNameLst>
                                          <p:attrName>style.visibility</p:attrName>
                                        </p:attrNameLst>
                                      </p:cBhvr>
                                      <p:to>
                                        <p:strVal val="visible"/>
                                      </p:to>
                                    </p:set>
                                    <p:anim calcmode="lin" valueType="num">
                                      <p:cBhvr>
                                        <p:cTn id="98" dur="500" fill="hold"/>
                                        <p:tgtEl>
                                          <p:spTgt spid="62"/>
                                        </p:tgtEl>
                                        <p:attrNameLst>
                                          <p:attrName>ppt_w</p:attrName>
                                        </p:attrNameLst>
                                      </p:cBhvr>
                                      <p:tavLst>
                                        <p:tav tm="0">
                                          <p:val>
                                            <p:fltVal val="0"/>
                                          </p:val>
                                        </p:tav>
                                        <p:tav tm="100000">
                                          <p:val>
                                            <p:strVal val="#ppt_w"/>
                                          </p:val>
                                        </p:tav>
                                      </p:tavLst>
                                    </p:anim>
                                    <p:anim calcmode="lin" valueType="num">
                                      <p:cBhvr>
                                        <p:cTn id="99" dur="500" fill="hold"/>
                                        <p:tgtEl>
                                          <p:spTgt spid="62"/>
                                        </p:tgtEl>
                                        <p:attrNameLst>
                                          <p:attrName>ppt_h</p:attrName>
                                        </p:attrNameLst>
                                      </p:cBhvr>
                                      <p:tavLst>
                                        <p:tav tm="0">
                                          <p:val>
                                            <p:fltVal val="0"/>
                                          </p:val>
                                        </p:tav>
                                        <p:tav tm="100000">
                                          <p:val>
                                            <p:strVal val="#ppt_h"/>
                                          </p:val>
                                        </p:tav>
                                      </p:tavLst>
                                    </p:anim>
                                    <p:animEffect transition="in" filter="fade">
                                      <p:cBhvr>
                                        <p:cTn id="100" dur="500"/>
                                        <p:tgtEl>
                                          <p:spTgt spid="62"/>
                                        </p:tgtEl>
                                      </p:cBhvr>
                                    </p:animEffect>
                                  </p:childTnLst>
                                </p:cTn>
                              </p:par>
                              <p:par>
                                <p:cTn id="101" presetID="53" presetClass="entr" presetSubtype="16" fill="hold" grpId="0" nodeType="withEffect">
                                  <p:stCondLst>
                                    <p:cond delay="600"/>
                                  </p:stCondLst>
                                  <p:childTnLst>
                                    <p:set>
                                      <p:cBhvr>
                                        <p:cTn id="102" dur="1" fill="hold">
                                          <p:stCondLst>
                                            <p:cond delay="0"/>
                                          </p:stCondLst>
                                        </p:cTn>
                                        <p:tgtEl>
                                          <p:spTgt spid="63"/>
                                        </p:tgtEl>
                                        <p:attrNameLst>
                                          <p:attrName>style.visibility</p:attrName>
                                        </p:attrNameLst>
                                      </p:cBhvr>
                                      <p:to>
                                        <p:strVal val="visible"/>
                                      </p:to>
                                    </p:set>
                                    <p:anim calcmode="lin" valueType="num">
                                      <p:cBhvr>
                                        <p:cTn id="103" dur="500" fill="hold"/>
                                        <p:tgtEl>
                                          <p:spTgt spid="63"/>
                                        </p:tgtEl>
                                        <p:attrNameLst>
                                          <p:attrName>ppt_w</p:attrName>
                                        </p:attrNameLst>
                                      </p:cBhvr>
                                      <p:tavLst>
                                        <p:tav tm="0">
                                          <p:val>
                                            <p:fltVal val="0"/>
                                          </p:val>
                                        </p:tav>
                                        <p:tav tm="100000">
                                          <p:val>
                                            <p:strVal val="#ppt_w"/>
                                          </p:val>
                                        </p:tav>
                                      </p:tavLst>
                                    </p:anim>
                                    <p:anim calcmode="lin" valueType="num">
                                      <p:cBhvr>
                                        <p:cTn id="104" dur="500" fill="hold"/>
                                        <p:tgtEl>
                                          <p:spTgt spid="63"/>
                                        </p:tgtEl>
                                        <p:attrNameLst>
                                          <p:attrName>ppt_h</p:attrName>
                                        </p:attrNameLst>
                                      </p:cBhvr>
                                      <p:tavLst>
                                        <p:tav tm="0">
                                          <p:val>
                                            <p:fltVal val="0"/>
                                          </p:val>
                                        </p:tav>
                                        <p:tav tm="100000">
                                          <p:val>
                                            <p:strVal val="#ppt_h"/>
                                          </p:val>
                                        </p:tav>
                                      </p:tavLst>
                                    </p:anim>
                                    <p:animEffect transition="in" filter="fade">
                                      <p:cBhvr>
                                        <p:cTn id="10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p:bldP spid="54" grpId="0"/>
      <p:bldP spid="55" grpId="0"/>
      <p:bldP spid="56" grpId="0"/>
      <p:bldP spid="57" grpId="0" animBg="1"/>
      <p:bldP spid="57" grpId="1" animBg="1"/>
      <p:bldP spid="57" grpId="2" animBg="1"/>
      <p:bldP spid="58" grpId="0"/>
      <p:bldP spid="58" grpId="1"/>
      <p:bldP spid="58" grpId="2"/>
      <p:bldP spid="60" grpId="0"/>
      <p:bldP spid="61" grpId="0"/>
      <p:bldP spid="62"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241780" y="1935404"/>
            <a:ext cx="461665" cy="4689011"/>
          </a:xfrm>
          <a:prstGeom prst="rect">
            <a:avLst/>
          </a:prstGeom>
        </p:spPr>
        <p:txBody>
          <a:bodyPr vert="eaVert" wrap="square">
            <a:spAutoFit/>
          </a:bodyPr>
          <a:lstStyle/>
          <a:p>
            <a:r>
              <a:rPr lang="zh-CN" altLang="en-US" b="1" dirty="0">
                <a:solidFill>
                  <a:srgbClr val="BE0000"/>
                </a:solidFill>
                <a:latin typeface="微软雅黑" panose="020B0503020204020204" pitchFamily="34" charset="-122"/>
                <a:ea typeface="微软雅黑" panose="020B0503020204020204" pitchFamily="34" charset="-122"/>
              </a:rPr>
              <a:t>“红船精神”对党</a:t>
            </a:r>
            <a:r>
              <a:rPr lang="zh-CN" altLang="en-US" b="1" dirty="0" smtClean="0">
                <a:solidFill>
                  <a:srgbClr val="BE0000"/>
                </a:solidFill>
                <a:latin typeface="微软雅黑" panose="020B0503020204020204" pitchFamily="34" charset="-122"/>
                <a:ea typeface="微软雅黑" panose="020B0503020204020204" pitchFamily="34" charset="-122"/>
              </a:rPr>
              <a:t>的先进性</a:t>
            </a:r>
            <a:r>
              <a:rPr lang="zh-CN" altLang="en-US" b="1" dirty="0">
                <a:solidFill>
                  <a:srgbClr val="BE0000"/>
                </a:solidFill>
                <a:latin typeface="微软雅黑" panose="020B0503020204020204" pitchFamily="34" charset="-122"/>
                <a:ea typeface="微软雅黑" panose="020B0503020204020204" pitchFamily="34" charset="-122"/>
              </a:rPr>
              <a:t>建设具有重要意义</a:t>
            </a:r>
            <a:endParaRPr lang="zh-CN" altLang="en-US" b="1" dirty="0">
              <a:solidFill>
                <a:srgbClr val="BE0000"/>
              </a:solidFill>
              <a:latin typeface="微软雅黑" panose="020B0503020204020204" pitchFamily="34" charset="-122"/>
              <a:ea typeface="微软雅黑" panose="020B0503020204020204" pitchFamily="34" charset="-122"/>
            </a:endParaRPr>
          </a:p>
        </p:txBody>
      </p:sp>
      <p:sp>
        <p:nvSpPr>
          <p:cNvPr id="5" name="矩形 4"/>
          <p:cNvSpPr/>
          <p:nvPr/>
        </p:nvSpPr>
        <p:spPr>
          <a:xfrm>
            <a:off x="5244182" y="3032387"/>
            <a:ext cx="6450513" cy="2839239"/>
          </a:xfrm>
          <a:prstGeom prst="rect">
            <a:avLst/>
          </a:prstGeom>
        </p:spPr>
        <p:txBody>
          <a:bodyPr wrap="square">
            <a:spAutoFit/>
          </a:bodyPr>
          <a:lstStyle/>
          <a:p>
            <a:pPr algn="just">
              <a:lnSpc>
                <a:spcPct val="150000"/>
              </a:lnSpc>
              <a:buClr>
                <a:srgbClr val="FF0000"/>
              </a:buClr>
            </a:pPr>
            <a:r>
              <a:rPr lang="zh-CN" altLang="en-US" sz="1700" spc="300" dirty="0">
                <a:solidFill>
                  <a:srgbClr val="D4282A"/>
                </a:solidFill>
                <a:latin typeface="微软雅黑" panose="020B0503020204020204" pitchFamily="34" charset="-122"/>
                <a:ea typeface="微软雅黑" panose="020B0503020204020204" pitchFamily="34" charset="-122"/>
              </a:rPr>
              <a:t>红船精神给我们的现实价值意义还在于它的精神支撑。这个精神支撑更主要的是在社会主义市场经济条件下，我们怎样来坚定理想，怎么来坚定信念。我们说理想信念是共产党人的精神之“钙”，也是早期共产党人包括共产党在各个革命建设时期不断前行的最根本的精神动力。所以对今天的共产党人来说，弘扬红船精神，坚定理想信念，确立我们的精神支柱，显得尤为重要。</a:t>
            </a:r>
            <a:endParaRPr lang="zh-CN" altLang="en-US" sz="1700" spc="300" dirty="0">
              <a:solidFill>
                <a:srgbClr val="D4282A"/>
              </a:solidFill>
              <a:latin typeface="微软雅黑" panose="020B0503020204020204" pitchFamily="34" charset="-122"/>
              <a:ea typeface="微软雅黑" panose="020B0503020204020204" pitchFamily="34" charset="-122"/>
            </a:endParaRPr>
          </a:p>
        </p:txBody>
      </p:sp>
      <p:sp>
        <p:nvSpPr>
          <p:cNvPr id="6" name="矩形 5"/>
          <p:cNvSpPr/>
          <p:nvPr/>
        </p:nvSpPr>
        <p:spPr>
          <a:xfrm>
            <a:off x="5281888" y="2357878"/>
            <a:ext cx="2274799" cy="497587"/>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rPr>
              <a:t>坚定理想信念</a:t>
            </a:r>
            <a:endPar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7769984" y="2357878"/>
            <a:ext cx="2274799" cy="497587"/>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rPr>
              <a:t>牢固精神支柱</a:t>
            </a:r>
            <a:endPar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245374" y="448964"/>
            <a:ext cx="2524610" cy="18339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80461" y="404240"/>
            <a:ext cx="2524610" cy="18339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01" y="2238140"/>
            <a:ext cx="4352788" cy="3219458"/>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500"/>
                                        <p:tgtEl>
                                          <p:spTgt spid="6"/>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1500"/>
                                        <p:tgtEl>
                                          <p:spTgt spid="7"/>
                                        </p:tgtEl>
                                      </p:cBhvr>
                                    </p:animEffect>
                                  </p:childTnLst>
                                </p:cTn>
                              </p:par>
                            </p:childTnLst>
                          </p:cTn>
                        </p:par>
                        <p:par>
                          <p:cTn id="28" fill="hold">
                            <p:stCondLst>
                              <p:cond delay="5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250" fill="hold"/>
                                        <p:tgtEl>
                                          <p:spTgt spid="5"/>
                                        </p:tgtEl>
                                        <p:attrNameLst>
                                          <p:attrName>ppt_y</p:attrName>
                                        </p:attrNameLst>
                                      </p:cBhvr>
                                      <p:tavLst>
                                        <p:tav tm="0">
                                          <p:val>
                                            <p:strVal val="#ppt_y"/>
                                          </p:val>
                                        </p:tav>
                                        <p:tav tm="100000">
                                          <p:val>
                                            <p:strVal val="#ppt_y"/>
                                          </p:val>
                                        </p:tav>
                                      </p:tavLst>
                                    </p:anim>
                                    <p:anim calcmode="lin" valueType="num">
                                      <p:cBhvr>
                                        <p:cTn id="33"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250" tmFilter="0,0; .5, 1; 1, 1"/>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righ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p:tgtEl>
                                          <p:spTgt spid="9"/>
                                        </p:tgtEl>
                                        <p:attrNameLst>
                                          <p:attrName>ppt_x</p:attrName>
                                        </p:attrNameLst>
                                      </p:cBhvr>
                                      <p:tavLst>
                                        <p:tav tm="0">
                                          <p:val>
                                            <p:strVal val="#ppt_x-#ppt_w*1.125000"/>
                                          </p:val>
                                        </p:tav>
                                        <p:tav tm="100000">
                                          <p:val>
                                            <p:strVal val="#ppt_x"/>
                                          </p:val>
                                        </p:tav>
                                      </p:tavLst>
                                    </p:anim>
                                    <p:animEffect transition="in" filter="wipe(righ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241780" y="1935404"/>
            <a:ext cx="461665" cy="4689011"/>
          </a:xfrm>
          <a:prstGeom prst="rect">
            <a:avLst/>
          </a:prstGeom>
        </p:spPr>
        <p:txBody>
          <a:bodyPr vert="eaVert" wrap="square">
            <a:spAutoFit/>
          </a:bodyPr>
          <a:lstStyle/>
          <a:p>
            <a:r>
              <a:rPr lang="zh-CN" altLang="en-US" b="1" dirty="0">
                <a:solidFill>
                  <a:srgbClr val="BE0000"/>
                </a:solidFill>
                <a:latin typeface="微软雅黑" panose="020B0503020204020204" pitchFamily="34" charset="-122"/>
                <a:ea typeface="微软雅黑" panose="020B0503020204020204" pitchFamily="34" charset="-122"/>
              </a:rPr>
              <a:t>“红船精神”对党</a:t>
            </a:r>
            <a:r>
              <a:rPr lang="zh-CN" altLang="en-US" b="1" dirty="0" smtClean="0">
                <a:solidFill>
                  <a:srgbClr val="BE0000"/>
                </a:solidFill>
                <a:latin typeface="微软雅黑" panose="020B0503020204020204" pitchFamily="34" charset="-122"/>
                <a:ea typeface="微软雅黑" panose="020B0503020204020204" pitchFamily="34" charset="-122"/>
              </a:rPr>
              <a:t>的先进性</a:t>
            </a:r>
            <a:r>
              <a:rPr lang="zh-CN" altLang="en-US" b="1" dirty="0">
                <a:solidFill>
                  <a:srgbClr val="BE0000"/>
                </a:solidFill>
                <a:latin typeface="微软雅黑" panose="020B0503020204020204" pitchFamily="34" charset="-122"/>
                <a:ea typeface="微软雅黑" panose="020B0503020204020204" pitchFamily="34" charset="-122"/>
              </a:rPr>
              <a:t>建设具有重要意义</a:t>
            </a:r>
            <a:endParaRPr lang="zh-CN" altLang="en-US" b="1" dirty="0">
              <a:solidFill>
                <a:srgbClr val="BE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34897" y="562539"/>
            <a:ext cx="2524610" cy="1833900"/>
          </a:xfrm>
          <a:prstGeom prst="rect">
            <a:avLst/>
          </a:prstGeom>
        </p:spPr>
      </p:pic>
      <p:sp>
        <p:nvSpPr>
          <p:cNvPr id="5" name="矩形 4"/>
          <p:cNvSpPr/>
          <p:nvPr/>
        </p:nvSpPr>
        <p:spPr>
          <a:xfrm>
            <a:off x="5244182" y="3032387"/>
            <a:ext cx="6450513" cy="3416320"/>
          </a:xfrm>
          <a:prstGeom prst="rect">
            <a:avLst/>
          </a:prstGeom>
        </p:spPr>
        <p:txBody>
          <a:bodyPr wrap="square">
            <a:spAutoFit/>
          </a:bodyPr>
          <a:lstStyle/>
          <a:p>
            <a:pPr algn="just">
              <a:lnSpc>
                <a:spcPct val="150000"/>
              </a:lnSpc>
              <a:buClr>
                <a:srgbClr val="FF0000"/>
              </a:buClr>
            </a:pPr>
            <a:r>
              <a:rPr lang="zh-CN" altLang="en-US" sz="1600" spc="300" dirty="0">
                <a:solidFill>
                  <a:srgbClr val="D4282A"/>
                </a:solidFill>
                <a:latin typeface="微软雅黑" panose="020B0503020204020204" pitchFamily="34" charset="-122"/>
                <a:ea typeface="微软雅黑" panose="020B0503020204020204" pitchFamily="34" charset="-122"/>
              </a:rPr>
              <a:t>对每一个共产党人来说，红船精神对我们的价值意义就是我们说的道德力量。共产党之所以能赢得群众，一方面靠的是我们有利于群众发展、有利于人民生活水平提高的政策；另一方面，靠的是共产党道德的感召力，正是由于一代又一代共产党人的道德风范感染了群众，感召了群众。</a:t>
            </a:r>
            <a:endParaRPr lang="en-US" altLang="zh-CN" sz="16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600" spc="300" dirty="0">
                <a:solidFill>
                  <a:srgbClr val="D4282A"/>
                </a:solidFill>
                <a:latin typeface="微软雅黑" panose="020B0503020204020204" pitchFamily="34" charset="-122"/>
                <a:ea typeface="微软雅黑" panose="020B0503020204020204" pitchFamily="34" charset="-122"/>
              </a:rPr>
              <a:t>我们必须牢记“权为民所用、情为民所系、利为民所谋”的谆谆教诲，始终不渝地为最广大人民谋利益，坚持人民利益高于一切的政德，真正干出有利于党和人民事业的政绩。</a:t>
            </a:r>
            <a:endParaRPr lang="zh-CN" altLang="en-US" sz="1600" spc="300" dirty="0">
              <a:solidFill>
                <a:srgbClr val="D4282A"/>
              </a:solidFill>
              <a:latin typeface="微软雅黑" panose="020B0503020204020204" pitchFamily="34" charset="-122"/>
              <a:ea typeface="微软雅黑" panose="020B0503020204020204" pitchFamily="34" charset="-122"/>
            </a:endParaRPr>
          </a:p>
        </p:txBody>
      </p:sp>
      <p:sp>
        <p:nvSpPr>
          <p:cNvPr id="8" name="矩形 7"/>
          <p:cNvSpPr/>
          <p:nvPr/>
        </p:nvSpPr>
        <p:spPr>
          <a:xfrm>
            <a:off x="5334897" y="2404072"/>
            <a:ext cx="2222380" cy="515672"/>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rPr>
              <a:t>坚持根本宗旨</a:t>
            </a:r>
            <a:endPar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7769984" y="2404072"/>
            <a:ext cx="2222380" cy="515672"/>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rPr>
              <a:t>保持血肉联系</a:t>
            </a:r>
            <a:endParaRPr lang="zh-CN" altLang="en-US" sz="2500" b="1" dirty="0">
              <a:solidFill>
                <a:srgbClr val="FEFDF8"/>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769984" y="517815"/>
            <a:ext cx="2524610" cy="18339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01" y="2238140"/>
            <a:ext cx="4352788" cy="3219458"/>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right)">
                                      <p:cBhvr>
                                        <p:cTn id="27" dur="500"/>
                                        <p:tgtEl>
                                          <p:spTgt spid="4"/>
                                        </p:tgtEl>
                                      </p:cBhvr>
                                    </p:animEffect>
                                  </p:childTnLst>
                                </p:cTn>
                              </p:par>
                            </p:childTnLst>
                          </p:cTn>
                        </p:par>
                        <p:par>
                          <p:cTn id="28" fill="hold">
                            <p:stCondLst>
                              <p:cond delay="5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250" fill="hold"/>
                                        <p:tgtEl>
                                          <p:spTgt spid="5"/>
                                        </p:tgtEl>
                                        <p:attrNameLst>
                                          <p:attrName>ppt_y</p:attrName>
                                        </p:attrNameLst>
                                      </p:cBhvr>
                                      <p:tavLst>
                                        <p:tav tm="0">
                                          <p:val>
                                            <p:strVal val="#ppt_y"/>
                                          </p:val>
                                        </p:tav>
                                        <p:tav tm="100000">
                                          <p:val>
                                            <p:strVal val="#ppt_y"/>
                                          </p:val>
                                        </p:tav>
                                      </p:tavLst>
                                    </p:anim>
                                    <p:anim calcmode="lin" valueType="num">
                                      <p:cBhvr>
                                        <p:cTn id="33"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250" tmFilter="0,0; .5, 1; 1, 1"/>
                                        <p:tgtEl>
                                          <p:spTgt spid="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1500"/>
                                        <p:tgtEl>
                                          <p:spTgt spid="8"/>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right)">
                                      <p:cBhvr>
                                        <p:cTn id="41" dur="1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2207" y="1739747"/>
            <a:ext cx="3796174" cy="2965361"/>
          </a:xfrm>
          <a:prstGeom prst="rect">
            <a:avLst/>
          </a:prstGeom>
        </p:spPr>
      </p:pic>
      <p:sp>
        <p:nvSpPr>
          <p:cNvPr id="3" name="文本框 2"/>
          <p:cNvSpPr txBox="1"/>
          <p:nvPr/>
        </p:nvSpPr>
        <p:spPr>
          <a:xfrm>
            <a:off x="4756291" y="1092316"/>
            <a:ext cx="4946550" cy="1015663"/>
          </a:xfrm>
          <a:prstGeom prst="rect">
            <a:avLst/>
          </a:prstGeom>
          <a:solidFill>
            <a:srgbClr val="BE0000"/>
          </a:solidFill>
          <a:effectLst>
            <a:outerShdw blurRad="63500" sx="102000" sy="102000" algn="ctr" rotWithShape="0">
              <a:prstClr val="black">
                <a:alpha val="40000"/>
              </a:prstClr>
            </a:outerShdw>
          </a:effectLst>
        </p:spPr>
        <p:txBody>
          <a:bodyPr wrap="square" rtlCol="0">
            <a:spAutoFit/>
          </a:bodyPr>
          <a:lstStyle/>
          <a:p>
            <a:r>
              <a:rPr lang="zh-CN" altLang="en-US" sz="6000" b="1" dirty="0" smtClean="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       第四部分</a:t>
            </a:r>
            <a:endParaRPr lang="zh-CN" altLang="en-US" sz="60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756291" y="2390910"/>
            <a:ext cx="7109639" cy="1938992"/>
          </a:xfrm>
          <a:prstGeom prst="rect">
            <a:avLst/>
          </a:prstGeom>
          <a:noFill/>
        </p:spPr>
        <p:txBody>
          <a:bodyPr wrap="none" rtlCol="0">
            <a:spAutoFit/>
          </a:bodyPr>
          <a:lstStyle/>
          <a:p>
            <a:r>
              <a:rPr lang="zh-CN" altLang="en-US" sz="6000" b="1" dirty="0">
                <a:solidFill>
                  <a:srgbClr val="BE0000"/>
                </a:solidFill>
                <a:latin typeface="微软雅黑" panose="020B0503020204020204" pitchFamily="34" charset="-122"/>
                <a:ea typeface="微软雅黑" panose="020B0503020204020204" pitchFamily="34" charset="-122"/>
              </a:rPr>
              <a:t>在新的时间中</a:t>
            </a:r>
            <a:r>
              <a:rPr lang="zh-CN" altLang="en-US" sz="6000" b="1" dirty="0" smtClean="0">
                <a:solidFill>
                  <a:srgbClr val="BE0000"/>
                </a:solidFill>
                <a:latin typeface="微软雅黑" panose="020B0503020204020204" pitchFamily="34" charset="-122"/>
                <a:ea typeface="微软雅黑" panose="020B0503020204020204" pitchFamily="34" charset="-122"/>
              </a:rPr>
              <a:t>继承</a:t>
            </a:r>
            <a:endParaRPr lang="en-US" altLang="zh-CN" sz="6000" b="1" dirty="0" smtClean="0">
              <a:solidFill>
                <a:srgbClr val="BE0000"/>
              </a:solidFill>
              <a:latin typeface="微软雅黑" panose="020B0503020204020204" pitchFamily="34" charset="-122"/>
              <a:ea typeface="微软雅黑" panose="020B0503020204020204" pitchFamily="34" charset="-122"/>
            </a:endParaRPr>
          </a:p>
          <a:p>
            <a:r>
              <a:rPr lang="zh-CN" altLang="en-US" sz="6000" b="1" dirty="0" smtClean="0">
                <a:solidFill>
                  <a:srgbClr val="BE0000"/>
                </a:solidFill>
                <a:latin typeface="微软雅黑" panose="020B0503020204020204" pitchFamily="34" charset="-122"/>
                <a:ea typeface="微软雅黑" panose="020B0503020204020204" pitchFamily="34" charset="-122"/>
              </a:rPr>
              <a:t>和</a:t>
            </a:r>
            <a:r>
              <a:rPr lang="zh-CN" altLang="en-US" sz="6000" b="1" dirty="0">
                <a:solidFill>
                  <a:srgbClr val="BE0000"/>
                </a:solidFill>
                <a:latin typeface="微软雅黑" panose="020B0503020204020204" pitchFamily="34" charset="-122"/>
                <a:ea typeface="微软雅黑" panose="020B0503020204020204" pitchFamily="34" charset="-122"/>
              </a:rPr>
              <a:t>弘扬“红船精神”</a:t>
            </a:r>
            <a:endParaRPr lang="zh-CN" altLang="en-US" sz="6000" b="1" dirty="0">
              <a:solidFill>
                <a:srgbClr val="BE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28570" y="1092316"/>
            <a:ext cx="1273448" cy="92504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900" decel="100000" fill="hold"/>
                                        <p:tgtEl>
                                          <p:spTgt spid="4"/>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01978" y="848151"/>
            <a:ext cx="8100566" cy="3785652"/>
          </a:xfrm>
          <a:prstGeom prst="rect">
            <a:avLst/>
          </a:prstGeom>
        </p:spPr>
        <p:txBody>
          <a:bodyPr wrap="square">
            <a:spAutoFit/>
          </a:bodyPr>
          <a:lstStyle/>
          <a:p>
            <a:pPr algn="just">
              <a:lnSpc>
                <a:spcPct val="150000"/>
              </a:lnSpc>
              <a:buClr>
                <a:srgbClr val="FF0000"/>
              </a:buClr>
            </a:pPr>
            <a:r>
              <a:rPr lang="en-US" altLang="zh-CN" sz="2000" b="1" spc="300" dirty="0" smtClean="0">
                <a:solidFill>
                  <a:srgbClr val="D4282A"/>
                </a:solidFill>
                <a:latin typeface="微软雅黑" panose="020B0503020204020204" pitchFamily="34" charset="-122"/>
                <a:ea typeface="微软雅黑" panose="020B0503020204020204" pitchFamily="34" charset="-122"/>
              </a:rPr>
              <a:t>2017</a:t>
            </a:r>
            <a:r>
              <a:rPr lang="zh-CN" altLang="en-US" sz="2000" b="1" spc="300" dirty="0" smtClean="0">
                <a:solidFill>
                  <a:srgbClr val="D4282A"/>
                </a:solidFill>
                <a:latin typeface="微软雅黑" panose="020B0503020204020204" pitchFamily="34" charset="-122"/>
                <a:ea typeface="微软雅黑" panose="020B0503020204020204" pitchFamily="34" charset="-122"/>
              </a:rPr>
              <a:t>年</a:t>
            </a:r>
            <a:r>
              <a:rPr lang="en-US" altLang="zh-CN" sz="2000" b="1" spc="300" dirty="0" smtClean="0">
                <a:solidFill>
                  <a:srgbClr val="D4282A"/>
                </a:solidFill>
                <a:latin typeface="微软雅黑" panose="020B0503020204020204" pitchFamily="34" charset="-122"/>
                <a:ea typeface="微软雅黑" panose="020B0503020204020204" pitchFamily="34" charset="-122"/>
              </a:rPr>
              <a:t>10</a:t>
            </a:r>
            <a:r>
              <a:rPr lang="zh-CN" altLang="en-US" sz="2000" b="1" spc="300" dirty="0" smtClean="0">
                <a:solidFill>
                  <a:srgbClr val="D4282A"/>
                </a:solidFill>
                <a:latin typeface="微软雅黑" panose="020B0503020204020204" pitchFamily="34" charset="-122"/>
                <a:ea typeface="微软雅黑" panose="020B0503020204020204" pitchFamily="34" charset="-122"/>
              </a:rPr>
              <a:t>月</a:t>
            </a:r>
            <a:r>
              <a:rPr lang="en-US" altLang="zh-CN" sz="2000" b="1" spc="300" dirty="0" smtClean="0">
                <a:solidFill>
                  <a:srgbClr val="D4282A"/>
                </a:solidFill>
                <a:latin typeface="微软雅黑" panose="020B0503020204020204" pitchFamily="34" charset="-122"/>
                <a:ea typeface="微软雅黑" panose="020B0503020204020204" pitchFamily="34" charset="-122"/>
              </a:rPr>
              <a:t>31</a:t>
            </a:r>
            <a:r>
              <a:rPr lang="zh-CN" altLang="en-US" sz="2000" b="1" spc="300" dirty="0" smtClean="0">
                <a:solidFill>
                  <a:srgbClr val="D4282A"/>
                </a:solidFill>
                <a:latin typeface="微软雅黑" panose="020B0503020204020204" pitchFamily="34" charset="-122"/>
                <a:ea typeface="微软雅黑" panose="020B0503020204020204" pitchFamily="34" charset="-122"/>
              </a:rPr>
              <a:t>日，党的十九大仅闭幕一周，习近平总书记带领一届中央政治局常委专程前往上海和浙江嘉兴，瞻仰中共一大会址和嘉兴红船，回顾建党历史，重温入党誓词，宣布新一届党中央领导集体的坚定政治信念。</a:t>
            </a:r>
            <a:endParaRPr lang="en-US" altLang="zh-CN" sz="2000" b="1" spc="300" dirty="0" smtClean="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2000" b="1" spc="300" dirty="0" smtClean="0">
                <a:solidFill>
                  <a:srgbClr val="D4282A"/>
                </a:solidFill>
                <a:latin typeface="微软雅黑" panose="020B0503020204020204" pitchFamily="34" charset="-122"/>
                <a:ea typeface="微软雅黑" panose="020B0503020204020204" pitchFamily="34" charset="-122"/>
              </a:rPr>
              <a:t>红船劈波行精神聚人心。红船净胜所展示的是永不褪色的精神丰碑。重温红船精神，坚定理想信念，进一步推动党的十九大精神学习宣传贯彻，为实现党的十九大提出的奋斗目标，实现中华名族伟大复兴的中国梦提供强大精神动力。</a:t>
            </a:r>
            <a:endParaRPr lang="zh-CN" altLang="en-US" sz="1700" spc="300" dirty="0">
              <a:solidFill>
                <a:srgbClr val="D4282A"/>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a:off x="502951" y="1689600"/>
            <a:ext cx="2855851" cy="3202129"/>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noFill/>
          <a:ln w="12700">
            <a:solidFill>
              <a:srgbClr val="D4282A"/>
            </a:solidFill>
          </a:ln>
        </p:spPr>
        <p:txBody>
          <a:bodyPr vert="horz" wrap="square" lIns="91440" tIns="45720" rIns="91440" bIns="45720" numCol="1" anchor="t" anchorCtr="0" compatLnSpc="1"/>
          <a:lstStyle/>
          <a:p>
            <a:endParaRPr lang="zh-CN" altLang="en-US"/>
          </a:p>
        </p:txBody>
      </p:sp>
      <p:sp>
        <p:nvSpPr>
          <p:cNvPr id="5" name="Freeform 5"/>
          <p:cNvSpPr/>
          <p:nvPr/>
        </p:nvSpPr>
        <p:spPr bwMode="auto">
          <a:xfrm>
            <a:off x="732985" y="1947526"/>
            <a:ext cx="2395783" cy="2686277"/>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rgbClr val="BE0000"/>
          </a:solidFill>
          <a:ln w="28575">
            <a:gradFill>
              <a:gsLst>
                <a:gs pos="50000">
                  <a:srgbClr val="FFFF00"/>
                </a:gs>
                <a:gs pos="0">
                  <a:srgbClr val="FFA000"/>
                </a:gs>
                <a:gs pos="100000">
                  <a:srgbClr val="FFA000"/>
                </a:gs>
              </a:gsLst>
              <a:lin ang="1800000" scaled="0"/>
            </a:gra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741974" y="2889072"/>
            <a:ext cx="2377804" cy="1107996"/>
          </a:xfrm>
          <a:prstGeom prst="rect">
            <a:avLst/>
          </a:prstGeom>
          <a:noFill/>
          <a:effectLst/>
        </p:spPr>
        <p:txBody>
          <a:bodyPr wrap="square" rtlCol="0">
            <a:spAutoFit/>
          </a:bodyPr>
          <a:lstStyle/>
          <a:p>
            <a:pPr algn="ctr"/>
            <a:r>
              <a:rPr lang="zh-CN" altLang="en-US" sz="6600" b="1" dirty="0" smtClean="0">
                <a:gradFill>
                  <a:gsLst>
                    <a:gs pos="0">
                      <a:srgbClr val="FFC000"/>
                    </a:gs>
                    <a:gs pos="33000">
                      <a:srgbClr val="FFFF99"/>
                    </a:gs>
                    <a:gs pos="66000">
                      <a:srgbClr val="F2B800"/>
                    </a:gs>
                    <a:gs pos="100000">
                      <a:srgbClr val="FFFF00"/>
                    </a:gs>
                  </a:gsLst>
                  <a:lin ang="54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rPr>
              <a:t>前言</a:t>
            </a:r>
            <a:endParaRPr lang="zh-CN" altLang="en-US" sz="6600" b="1" dirty="0">
              <a:gradFill>
                <a:gsLst>
                  <a:gs pos="0">
                    <a:srgbClr val="FFC000"/>
                  </a:gs>
                  <a:gs pos="33000">
                    <a:srgbClr val="FFFF99"/>
                  </a:gs>
                  <a:gs pos="66000">
                    <a:srgbClr val="F2B800"/>
                  </a:gs>
                  <a:gs pos="100000">
                    <a:srgbClr val="FFFF00"/>
                  </a:gs>
                </a:gsLst>
                <a:lin ang="54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38088" y="2220912"/>
            <a:ext cx="785577" cy="668160"/>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6" presetClass="emph" presetSubtype="0" decel="100000" fill="hold" grpId="1" nodeType="withEffect">
                                  <p:stCondLst>
                                    <p:cond delay="600"/>
                                  </p:stCondLst>
                                  <p:childTnLst>
                                    <p:animScale>
                                      <p:cBhvr>
                                        <p:cTn id="20" dur="250" fill="hold"/>
                                        <p:tgtEl>
                                          <p:spTgt spid="5"/>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5"/>
                                        </p:tgtEl>
                                      </p:cBhvr>
                                      <p:by x="83000" y="83000"/>
                                    </p:animScale>
                                  </p:childTnLst>
                                </p:cTn>
                              </p:par>
                              <p:par>
                                <p:cTn id="23" presetID="53" presetClass="entr" presetSubtype="16" fill="hold"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par>
                                <p:cTn id="28" presetID="6" presetClass="emph" presetSubtype="0" decel="100000" fill="hold" nodeType="withEffect">
                                  <p:stCondLst>
                                    <p:cond delay="800"/>
                                  </p:stCondLst>
                                  <p:childTnLst>
                                    <p:animScale>
                                      <p:cBhvr>
                                        <p:cTn id="29" dur="250" fill="hold"/>
                                        <p:tgtEl>
                                          <p:spTgt spid="7"/>
                                        </p:tgtEl>
                                      </p:cBhvr>
                                      <p:by x="120000" y="120000"/>
                                    </p:animScale>
                                  </p:childTnLst>
                                </p:cTn>
                              </p:par>
                              <p:par>
                                <p:cTn id="30" presetID="6" presetClass="emph" presetSubtype="0" decel="100000" fill="hold" nodeType="withEffect">
                                  <p:stCondLst>
                                    <p:cond delay="1000"/>
                                  </p:stCondLst>
                                  <p:childTnLst>
                                    <p:animScale>
                                      <p:cBhvr>
                                        <p:cTn id="31" dur="250" fill="hold"/>
                                        <p:tgtEl>
                                          <p:spTgt spid="7"/>
                                        </p:tgtEl>
                                      </p:cBhvr>
                                      <p:by x="83000" y="83000"/>
                                    </p:animScale>
                                  </p:childTnLst>
                                </p:cTn>
                              </p:par>
                              <p:par>
                                <p:cTn id="32" presetID="53" presetClass="entr" presetSubtype="16" fill="hold" grpId="0" nodeType="withEffect">
                                  <p:stCondLst>
                                    <p:cond delay="600"/>
                                  </p:stCondLst>
                                  <p:childTnLst>
                                    <p:set>
                                      <p:cBhvr>
                                        <p:cTn id="33" dur="1" fill="hold">
                                          <p:stCondLst>
                                            <p:cond delay="0"/>
                                          </p:stCondLst>
                                        </p:cTn>
                                        <p:tgtEl>
                                          <p:spTgt spid="6"/>
                                        </p:tgtEl>
                                        <p:attrNameLst>
                                          <p:attrName>style.visibility</p:attrName>
                                        </p:attrNameLst>
                                      </p:cBhvr>
                                      <p:to>
                                        <p:strVal val="visible"/>
                                      </p:to>
                                    </p:set>
                                    <p:anim calcmode="lin" valueType="num">
                                      <p:cBhvr>
                                        <p:cTn id="34" dur="250" fill="hold"/>
                                        <p:tgtEl>
                                          <p:spTgt spid="6"/>
                                        </p:tgtEl>
                                        <p:attrNameLst>
                                          <p:attrName>ppt_w</p:attrName>
                                        </p:attrNameLst>
                                      </p:cBhvr>
                                      <p:tavLst>
                                        <p:tav tm="0">
                                          <p:val>
                                            <p:fltVal val="0"/>
                                          </p:val>
                                        </p:tav>
                                        <p:tav tm="100000">
                                          <p:val>
                                            <p:strVal val="#ppt_w"/>
                                          </p:val>
                                        </p:tav>
                                      </p:tavLst>
                                    </p:anim>
                                    <p:anim calcmode="lin" valueType="num">
                                      <p:cBhvr>
                                        <p:cTn id="35" dur="250" fill="hold"/>
                                        <p:tgtEl>
                                          <p:spTgt spid="6"/>
                                        </p:tgtEl>
                                        <p:attrNameLst>
                                          <p:attrName>ppt_h</p:attrName>
                                        </p:attrNameLst>
                                      </p:cBhvr>
                                      <p:tavLst>
                                        <p:tav tm="0">
                                          <p:val>
                                            <p:fltVal val="0"/>
                                          </p:val>
                                        </p:tav>
                                        <p:tav tm="100000">
                                          <p:val>
                                            <p:strVal val="#ppt_h"/>
                                          </p:val>
                                        </p:tav>
                                      </p:tavLst>
                                    </p:anim>
                                    <p:animEffect transition="in" filter="fade">
                                      <p:cBhvr>
                                        <p:cTn id="36" dur="250"/>
                                        <p:tgtEl>
                                          <p:spTgt spid="6"/>
                                        </p:tgtEl>
                                      </p:cBhvr>
                                    </p:animEffect>
                                  </p:childTnLst>
                                </p:cTn>
                              </p:par>
                              <p:par>
                                <p:cTn id="37" presetID="6" presetClass="emph" presetSubtype="0" decel="100000" fill="hold" grpId="1" nodeType="withEffect">
                                  <p:stCondLst>
                                    <p:cond delay="800"/>
                                  </p:stCondLst>
                                  <p:childTnLst>
                                    <p:animScale>
                                      <p:cBhvr>
                                        <p:cTn id="38" dur="250" fill="hold"/>
                                        <p:tgtEl>
                                          <p:spTgt spid="6"/>
                                        </p:tgtEl>
                                      </p:cBhvr>
                                      <p:by x="120000" y="120000"/>
                                    </p:animScale>
                                  </p:childTnLst>
                                </p:cTn>
                              </p:par>
                              <p:par>
                                <p:cTn id="39" presetID="6" presetClass="emph" presetSubtype="0" decel="100000" fill="hold" grpId="2" nodeType="withEffect">
                                  <p:stCondLst>
                                    <p:cond delay="1000"/>
                                  </p:stCondLst>
                                  <p:childTnLst>
                                    <p:animScale>
                                      <p:cBhvr>
                                        <p:cTn id="40" dur="250" fill="hold"/>
                                        <p:tgtEl>
                                          <p:spTgt spid="6"/>
                                        </p:tgtEl>
                                      </p:cBhvr>
                                      <p:by x="83000" y="83000"/>
                                    </p:animScale>
                                  </p:childTnLst>
                                </p:cTn>
                              </p:par>
                            </p:childTnLst>
                          </p:cTn>
                        </p:par>
                        <p:par>
                          <p:cTn id="41" fill="hold">
                            <p:stCondLst>
                              <p:cond delay="5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3"/>
                                        </p:tgtEl>
                                        <p:attrNameLst>
                                          <p:attrName>style.visibility</p:attrName>
                                        </p:attrNameLst>
                                      </p:cBhvr>
                                      <p:to>
                                        <p:strVal val="visible"/>
                                      </p:to>
                                    </p:set>
                                    <p:anim calcmode="lin" valueType="num">
                                      <p:cBhvr>
                                        <p:cTn id="44"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45" dur="250" fill="hold"/>
                                        <p:tgtEl>
                                          <p:spTgt spid="3"/>
                                        </p:tgtEl>
                                        <p:attrNameLst>
                                          <p:attrName>ppt_y</p:attrName>
                                        </p:attrNameLst>
                                      </p:cBhvr>
                                      <p:tavLst>
                                        <p:tav tm="0">
                                          <p:val>
                                            <p:strVal val="#ppt_y"/>
                                          </p:val>
                                        </p:tav>
                                        <p:tav tm="100000">
                                          <p:val>
                                            <p:strVal val="#ppt_y"/>
                                          </p:val>
                                        </p:tav>
                                      </p:tavLst>
                                    </p:anim>
                                    <p:anim calcmode="lin" valueType="num">
                                      <p:cBhvr>
                                        <p:cTn id="46"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47"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48" dur="25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4" grpId="2" animBg="1"/>
      <p:bldP spid="5" grpId="0" animBg="1"/>
      <p:bldP spid="5" grpId="1" animBg="1"/>
      <p:bldP spid="5" grpId="2" animBg="1"/>
      <p:bldP spid="6" grpId="0"/>
      <p:bldP spid="6" grpId="1"/>
      <p:bldP spid="6"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4922" y="24063"/>
            <a:ext cx="6108358" cy="4999904"/>
          </a:xfrm>
          <a:prstGeom prst="rect">
            <a:avLst/>
          </a:prstGeom>
        </p:spPr>
      </p:pic>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7874" y="24063"/>
            <a:ext cx="6108358" cy="4999904"/>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80225" y="1935404"/>
            <a:ext cx="523220" cy="4689011"/>
          </a:xfrm>
          <a:prstGeom prst="rect">
            <a:avLst/>
          </a:prstGeom>
        </p:spPr>
        <p:txBody>
          <a:bodyPr vert="eaVert" wrap="square">
            <a:spAutoFit/>
          </a:bodyPr>
          <a:lstStyle/>
          <a:p>
            <a:r>
              <a:rPr lang="zh-CN" altLang="en-US" sz="2200" b="1" dirty="0">
                <a:solidFill>
                  <a:srgbClr val="BE0000"/>
                </a:solidFill>
                <a:latin typeface="微软雅黑" panose="020B0503020204020204" pitchFamily="34" charset="-122"/>
                <a:ea typeface="微软雅黑" panose="020B0503020204020204" pitchFamily="34" charset="-122"/>
              </a:rPr>
              <a:t>在新的时间中</a:t>
            </a:r>
            <a:r>
              <a:rPr lang="zh-CN" altLang="en-US" sz="2200" b="1" dirty="0" smtClean="0">
                <a:solidFill>
                  <a:srgbClr val="BE0000"/>
                </a:solidFill>
                <a:latin typeface="微软雅黑" panose="020B0503020204020204" pitchFamily="34" charset="-122"/>
                <a:ea typeface="微软雅黑" panose="020B0503020204020204" pitchFamily="34" charset="-122"/>
              </a:rPr>
              <a:t>继承和</a:t>
            </a:r>
            <a:r>
              <a:rPr lang="zh-CN" altLang="en-US" sz="2200" b="1" dirty="0">
                <a:solidFill>
                  <a:srgbClr val="BE0000"/>
                </a:solidFill>
                <a:latin typeface="微软雅黑" panose="020B0503020204020204" pitchFamily="34" charset="-122"/>
                <a:ea typeface="微软雅黑" panose="020B0503020204020204" pitchFamily="34" charset="-122"/>
              </a:rPr>
              <a:t>弘扬“红船精神”</a:t>
            </a:r>
            <a:endParaRPr lang="zh-CN" altLang="en-US" sz="2200" b="1" dirty="0">
              <a:solidFill>
                <a:srgbClr val="BE0000"/>
              </a:solidFill>
              <a:latin typeface="微软雅黑" panose="020B0503020204020204" pitchFamily="34" charset="-122"/>
              <a:ea typeface="微软雅黑" panose="020B0503020204020204" pitchFamily="34" charset="-122"/>
            </a:endParaRPr>
          </a:p>
        </p:txBody>
      </p:sp>
      <p:sp>
        <p:nvSpPr>
          <p:cNvPr id="4" name="矩形 3"/>
          <p:cNvSpPr/>
          <p:nvPr/>
        </p:nvSpPr>
        <p:spPr>
          <a:xfrm>
            <a:off x="1259571" y="1479489"/>
            <a:ext cx="4866741" cy="1685077"/>
          </a:xfrm>
          <a:prstGeom prst="rect">
            <a:avLst/>
          </a:prstGeom>
        </p:spPr>
        <p:txBody>
          <a:bodyPr wrap="square">
            <a:spAutoFit/>
          </a:bodyPr>
          <a:lstStyle/>
          <a:p>
            <a:pPr>
              <a:lnSpc>
                <a:spcPct val="150000"/>
              </a:lnSpc>
              <a:buClr>
                <a:srgbClr val="FF0000"/>
              </a:buClr>
            </a:pPr>
            <a:r>
              <a:rPr lang="zh-CN" altLang="en-US" sz="2300" b="1" spc="300" dirty="0">
                <a:solidFill>
                  <a:srgbClr val="C00000"/>
                </a:solidFill>
                <a:latin typeface="微软雅黑" panose="020B0503020204020204" pitchFamily="34" charset="-122"/>
                <a:ea typeface="微软雅黑" panose="020B0503020204020204" pitchFamily="34" charset="-122"/>
              </a:rPr>
              <a:t>红船精神是中国革命精神之源，是党的先进性之源，具有超越时空的恒久价值和旺盛生命力</a:t>
            </a:r>
            <a:endParaRPr lang="zh-CN" altLang="en-US" sz="2300" b="1" spc="3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0" y="2286000"/>
            <a:ext cx="5588000" cy="4572000"/>
          </a:xfrm>
          <a:prstGeom prst="rect">
            <a:avLst/>
          </a:prstGeom>
        </p:spPr>
      </p:pic>
      <p:sp>
        <p:nvSpPr>
          <p:cNvPr id="6" name="矩形 5"/>
          <p:cNvSpPr/>
          <p:nvPr/>
        </p:nvSpPr>
        <p:spPr>
          <a:xfrm>
            <a:off x="1262872" y="3233931"/>
            <a:ext cx="4785002" cy="3624069"/>
          </a:xfrm>
          <a:prstGeom prst="rect">
            <a:avLst/>
          </a:prstGeom>
        </p:spPr>
        <p:txBody>
          <a:bodyPr wrap="square">
            <a:spAutoFit/>
          </a:bodyPr>
          <a:lstStyle/>
          <a:p>
            <a:pPr algn="just">
              <a:lnSpc>
                <a:spcPct val="150000"/>
              </a:lnSpc>
              <a:buClr>
                <a:srgbClr val="FF0000"/>
              </a:buClr>
            </a:pPr>
            <a:r>
              <a:rPr lang="zh-CN" altLang="en-US" sz="1700" spc="300" dirty="0">
                <a:solidFill>
                  <a:srgbClr val="D4282A"/>
                </a:solidFill>
                <a:latin typeface="微软雅黑" panose="020B0503020204020204" pitchFamily="34" charset="-122"/>
                <a:ea typeface="微软雅黑" panose="020B0503020204020204" pitchFamily="34" charset="-122"/>
              </a:rPr>
              <a:t>党的十九大，吹响了新时代推进中国特色社会主义伟大事业的嘹亮号角。下一步，我们要按照十九大报告的要求，把坚定理想信念作为党的思想建设的首要任务，教育引导机关党员牢记党的宗旨，挺起共产党人的精神脊梁，解决好世界观、人生观、价值观这个“总开关” 问题，自觉做共产主义远大理想和中国特色社会主义共同理想的坚定信仰者和忠实实践者。</a:t>
            </a:r>
            <a:endParaRPr lang="zh-CN" altLang="en-US" sz="1700" spc="300" dirty="0">
              <a:solidFill>
                <a:srgbClr val="D4282A"/>
              </a:solidFill>
              <a:latin typeface="微软雅黑" panose="020B0503020204020204" pitchFamily="34" charset="-122"/>
              <a:ea typeface="微软雅黑" panose="020B0503020204020204" pitchFamily="34" charset="-122"/>
            </a:endParaRPr>
          </a:p>
        </p:txBody>
      </p:sp>
      <p:sp>
        <p:nvSpPr>
          <p:cNvPr id="9" name="矩形 8"/>
          <p:cNvSpPr/>
          <p:nvPr/>
        </p:nvSpPr>
        <p:spPr>
          <a:xfrm>
            <a:off x="6604000" y="1089018"/>
            <a:ext cx="4441044" cy="1692771"/>
          </a:xfrm>
          <a:prstGeom prst="rect">
            <a:avLst/>
          </a:prstGeom>
        </p:spPr>
        <p:txBody>
          <a:bodyPr wrap="square">
            <a:spAutoFit/>
          </a:bodyPr>
          <a:lstStyle/>
          <a:p>
            <a:r>
              <a:rPr lang="zh-CN" altLang="en-US" sz="5200" b="1" dirty="0">
                <a:gradFill>
                  <a:gsLst>
                    <a:gs pos="50000">
                      <a:srgbClr val="FFFF00"/>
                    </a:gs>
                    <a:gs pos="0">
                      <a:srgbClr val="FFA000"/>
                    </a:gs>
                    <a:gs pos="100000">
                      <a:srgbClr val="FFA000"/>
                    </a:gs>
                  </a:gsLst>
                  <a:lin ang="1800000" scaled="0"/>
                </a:gradFill>
                <a:effectLst>
                  <a:outerShdw blurRad="203200" dist="152400" dir="2700000" algn="tl" rotWithShape="0">
                    <a:prstClr val="black">
                      <a:alpha val="60000"/>
                    </a:prstClr>
                  </a:outerShdw>
                </a:effectLst>
                <a:latin typeface="微软雅黑" panose="020B0503020204020204" pitchFamily="34" charset="-122"/>
                <a:ea typeface="微软雅黑" panose="020B0503020204020204" pitchFamily="34" charset="-122"/>
              </a:rPr>
              <a:t>不忘初心</a:t>
            </a:r>
            <a:endParaRPr lang="en-US" altLang="zh-CN" sz="5200" b="1" dirty="0">
              <a:gradFill>
                <a:gsLst>
                  <a:gs pos="50000">
                    <a:srgbClr val="FFFF00"/>
                  </a:gs>
                  <a:gs pos="0">
                    <a:srgbClr val="FFA000"/>
                  </a:gs>
                  <a:gs pos="100000">
                    <a:srgbClr val="FFA000"/>
                  </a:gs>
                </a:gsLst>
                <a:lin ang="1800000" scaled="0"/>
              </a:gradFill>
              <a:effectLst>
                <a:outerShdw blurRad="203200" dist="152400" dir="2700000" algn="tl" rotWithShape="0">
                  <a:prstClr val="black">
                    <a:alpha val="60000"/>
                  </a:prstClr>
                </a:outerShdw>
              </a:effectLst>
              <a:latin typeface="微软雅黑" panose="020B0503020204020204" pitchFamily="34" charset="-122"/>
              <a:ea typeface="微软雅黑" panose="020B0503020204020204" pitchFamily="34" charset="-122"/>
            </a:endParaRPr>
          </a:p>
          <a:p>
            <a:r>
              <a:rPr lang="zh-CN" altLang="en-US" sz="5200" b="1" dirty="0">
                <a:gradFill>
                  <a:gsLst>
                    <a:gs pos="50000">
                      <a:srgbClr val="FFFF00"/>
                    </a:gs>
                    <a:gs pos="0">
                      <a:srgbClr val="FFA000"/>
                    </a:gs>
                    <a:gs pos="100000">
                      <a:srgbClr val="FFA000"/>
                    </a:gs>
                  </a:gsLst>
                  <a:lin ang="1800000" scaled="0"/>
                </a:gradFill>
                <a:effectLst>
                  <a:outerShdw blurRad="203200" dist="152400" dir="2700000" algn="tl" rotWithShape="0">
                    <a:prstClr val="black">
                      <a:alpha val="60000"/>
                    </a:prstClr>
                  </a:outerShdw>
                </a:effectLst>
                <a:latin typeface="微软雅黑" panose="020B0503020204020204" pitchFamily="34" charset="-122"/>
                <a:ea typeface="微软雅黑" panose="020B0503020204020204" pitchFamily="34" charset="-122"/>
              </a:rPr>
              <a:t>      继续前进</a:t>
            </a:r>
            <a:endParaRPr lang="zh-CN" altLang="en-US" sz="5200" b="1" dirty="0">
              <a:gradFill>
                <a:gsLst>
                  <a:gs pos="50000">
                    <a:srgbClr val="FFFF00"/>
                  </a:gs>
                  <a:gs pos="0">
                    <a:srgbClr val="FFA000"/>
                  </a:gs>
                  <a:gs pos="100000">
                    <a:srgbClr val="FFA000"/>
                  </a:gs>
                </a:gsLst>
                <a:lin ang="1800000" scaled="0"/>
              </a:gradFill>
              <a:effectLst>
                <a:outerShdw blurRad="203200" dist="152400" dir="2700000" algn="tl" rotWithShape="0">
                  <a:prstClr val="black">
                    <a:alpha val="60000"/>
                  </a:prst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53" presetClass="entr" presetSubtype="16" fill="hold" grpId="0" nodeType="withEffect">
                                  <p:stCondLst>
                                    <p:cond delay="75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Effect transition="in" filter="fade">
                                      <p:cBhvr>
                                        <p:cTn id="19" dur="1000"/>
                                        <p:tgtEl>
                                          <p:spTgt spid="4"/>
                                        </p:tgtEl>
                                      </p:cBhvr>
                                    </p:animEffect>
                                  </p:childTnLst>
                                </p:cTn>
                              </p:par>
                            </p:childTnLst>
                          </p:cTn>
                        </p:par>
                        <p:par>
                          <p:cTn id="20" fill="hold">
                            <p:stCondLst>
                              <p:cond delay="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calcmode="lin" valueType="num">
                                      <p:cBhvr>
                                        <p:cTn id="23"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6"/>
                                        </p:tgtEl>
                                        <p:attrNameLst>
                                          <p:attrName>ppt_y</p:attrName>
                                        </p:attrNameLst>
                                      </p:cBhvr>
                                      <p:tavLst>
                                        <p:tav tm="0">
                                          <p:val>
                                            <p:strVal val="#ppt_y"/>
                                          </p:val>
                                        </p:tav>
                                        <p:tav tm="100000">
                                          <p:val>
                                            <p:strVal val="#ppt_y"/>
                                          </p:val>
                                        </p:tav>
                                      </p:tavLst>
                                    </p:anim>
                                    <p:anim calcmode="lin" valueType="num">
                                      <p:cBhvr>
                                        <p:cTn id="25"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6"/>
                                        </p:tgtEl>
                                      </p:cBhvr>
                                    </p:animEffect>
                                  </p:childTnLst>
                                </p:cTn>
                              </p:par>
                            </p:childTnLst>
                          </p:cTn>
                        </p:par>
                        <p:par>
                          <p:cTn id="28" fill="hold">
                            <p:stCondLst>
                              <p:cond delay="5974"/>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35" presetClass="path" presetSubtype="0" accel="50000" decel="50000" fill="hold" nodeType="withEffect">
                                  <p:stCondLst>
                                    <p:cond delay="0"/>
                                  </p:stCondLst>
                                  <p:childTnLst>
                                    <p:animMotion origin="layout" path="M -2.70833E-6 4.44444E-6 L 0.42526 4.44444E-6 " pathEditMode="relative" rAng="0" ptsTypes="AA">
                                      <p:cBhvr>
                                        <p:cTn id="35" dur="1000" spd="-100000" fill="hold"/>
                                        <p:tgtEl>
                                          <p:spTgt spid="7"/>
                                        </p:tgtEl>
                                        <p:attrNameLst>
                                          <p:attrName>ppt_x</p:attrName>
                                          <p:attrName>ppt_y</p:attrName>
                                        </p:attrNameLst>
                                      </p:cBhvr>
                                      <p:rCtr x="21263" y="0"/>
                                    </p:animMotion>
                                  </p:childTnLst>
                                </p:cTn>
                              </p:par>
                              <p:par>
                                <p:cTn id="36" presetID="53" presetClass="entr" presetSubtype="16" fill="hold" nodeType="withEffect">
                                  <p:stCondLst>
                                    <p:cond delay="6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35" presetClass="path" presetSubtype="0" accel="50000" decel="50000" fill="hold" nodeType="withEffect">
                                  <p:stCondLst>
                                    <p:cond delay="600"/>
                                  </p:stCondLst>
                                  <p:childTnLst>
                                    <p:animMotion origin="layout" path="M -4.375E-6 4.44444E-6 L 0.42526 4.44444E-6 " pathEditMode="relative" rAng="0" ptsTypes="AA">
                                      <p:cBhvr>
                                        <p:cTn id="42" dur="1000" spd="-100000" fill="hold"/>
                                        <p:tgtEl>
                                          <p:spTgt spid="8"/>
                                        </p:tgtEl>
                                        <p:attrNameLst>
                                          <p:attrName>ppt_x</p:attrName>
                                          <p:attrName>ppt_y</p:attrName>
                                        </p:attrNameLst>
                                      </p:cBhvr>
                                      <p:rCtr x="21263" y="0"/>
                                    </p:animMotion>
                                  </p:childTnLst>
                                </p:cTn>
                              </p:par>
                              <p:par>
                                <p:cTn id="43" presetID="53" presetClass="entr" presetSubtype="16" fill="hold" grpId="0" nodeType="withEffect">
                                  <p:stCondLst>
                                    <p:cond delay="120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35" presetClass="path" presetSubtype="0" accel="50000" decel="50000" fill="hold" grpId="1" nodeType="withEffect">
                                  <p:stCondLst>
                                    <p:cond delay="1200"/>
                                  </p:stCondLst>
                                  <p:childTnLst>
                                    <p:animMotion origin="layout" path="M 1.875E-6 4.07407E-6 L 0.42526 4.07407E-6 " pathEditMode="relative" rAng="0" ptsTypes="AA">
                                      <p:cBhvr>
                                        <p:cTn id="49" dur="1000" spd="-100000" fill="hold"/>
                                        <p:tgtEl>
                                          <p:spTgt spid="9"/>
                                        </p:tgtEl>
                                        <p:attrNameLst>
                                          <p:attrName>ppt_x</p:attrName>
                                          <p:attrName>ppt_y</p:attrName>
                                        </p:attrNameLst>
                                      </p:cBhvr>
                                      <p:rCtr x="21263" y="0"/>
                                    </p:animMotion>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p:tgtEl>
                                          <p:spTgt spid="5"/>
                                        </p:tgtEl>
                                        <p:attrNameLst>
                                          <p:attrName>ppt_y</p:attrName>
                                        </p:attrNameLst>
                                      </p:cBhvr>
                                      <p:tavLst>
                                        <p:tav tm="0">
                                          <p:val>
                                            <p:strVal val="#ppt_y+#ppt_h*1.125000"/>
                                          </p:val>
                                        </p:tav>
                                        <p:tav tm="100000">
                                          <p:val>
                                            <p:strVal val="#ppt_y"/>
                                          </p:val>
                                        </p:tav>
                                      </p:tavLst>
                                    </p:anim>
                                    <p:animEffect transition="in" filter="wipe(up)">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80225" y="1935404"/>
            <a:ext cx="523220" cy="4689011"/>
          </a:xfrm>
          <a:prstGeom prst="rect">
            <a:avLst/>
          </a:prstGeom>
        </p:spPr>
        <p:txBody>
          <a:bodyPr vert="eaVert" wrap="square">
            <a:spAutoFit/>
          </a:bodyPr>
          <a:lstStyle/>
          <a:p>
            <a:r>
              <a:rPr lang="zh-CN" altLang="en-US" sz="2200" b="1" dirty="0">
                <a:solidFill>
                  <a:srgbClr val="BE0000"/>
                </a:solidFill>
                <a:latin typeface="微软雅黑" panose="020B0503020204020204" pitchFamily="34" charset="-122"/>
                <a:ea typeface="微软雅黑" panose="020B0503020204020204" pitchFamily="34" charset="-122"/>
              </a:rPr>
              <a:t>在新的时间中</a:t>
            </a:r>
            <a:r>
              <a:rPr lang="zh-CN" altLang="en-US" sz="2200" b="1" dirty="0" smtClean="0">
                <a:solidFill>
                  <a:srgbClr val="BE0000"/>
                </a:solidFill>
                <a:latin typeface="微软雅黑" panose="020B0503020204020204" pitchFamily="34" charset="-122"/>
                <a:ea typeface="微软雅黑" panose="020B0503020204020204" pitchFamily="34" charset="-122"/>
              </a:rPr>
              <a:t>继承和</a:t>
            </a:r>
            <a:r>
              <a:rPr lang="zh-CN" altLang="en-US" sz="2200" b="1" dirty="0">
                <a:solidFill>
                  <a:srgbClr val="BE0000"/>
                </a:solidFill>
                <a:latin typeface="微软雅黑" panose="020B0503020204020204" pitchFamily="34" charset="-122"/>
                <a:ea typeface="微软雅黑" panose="020B0503020204020204" pitchFamily="34" charset="-122"/>
              </a:rPr>
              <a:t>弘扬“红船精神”</a:t>
            </a:r>
            <a:endParaRPr lang="zh-CN" altLang="en-US" sz="2200" b="1" dirty="0">
              <a:solidFill>
                <a:srgbClr val="BE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603117" y="1699341"/>
            <a:ext cx="1672454" cy="4760378"/>
          </a:xfrm>
          <a:prstGeom prst="roundRect">
            <a:avLst/>
          </a:prstGeom>
          <a:solidFill>
            <a:srgbClr val="D4282A"/>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28559" y="1935404"/>
            <a:ext cx="1421571" cy="4524315"/>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dist">
              <a:buClr>
                <a:srgbClr val="FF0000"/>
              </a:buClr>
            </a:pPr>
            <a:r>
              <a:rPr lang="zh-CN" altLang="en-US" b="1" dirty="0">
                <a:solidFill>
                  <a:srgbClr val="FEFDF8"/>
                </a:solidFill>
                <a:latin typeface="微软雅黑" panose="020B0503020204020204" pitchFamily="34" charset="-122"/>
                <a:ea typeface="微软雅黑" panose="020B0503020204020204" pitchFamily="34" charset="-122"/>
              </a:rPr>
              <a:t>坚定不移维护习近平总书记核心地位</a:t>
            </a:r>
            <a:endParaRPr lang="en-US" altLang="zh-CN" b="1" dirty="0">
              <a:solidFill>
                <a:srgbClr val="FEFDF8"/>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676717" y="1710117"/>
            <a:ext cx="5872553" cy="4749601"/>
          </a:xfrm>
          <a:prstGeom prst="roundRect">
            <a:avLst/>
          </a:prstGeom>
          <a:noFill/>
          <a:ln w="12700">
            <a:solidFill>
              <a:srgbClr val="D4282A"/>
            </a:solidFill>
          </a:ln>
        </p:spPr>
        <p:txBody>
          <a:bodyPr vert="horz" wrap="square" lIns="91440" tIns="45720" rIns="91440" bIns="45720" numCol="1" anchor="t" anchorCtr="0" compatLnSpc="1"/>
          <a:lstStyle/>
          <a:p>
            <a:endParaRPr lang="zh-CN" altLang="en-US"/>
          </a:p>
        </p:txBody>
      </p:sp>
      <p:sp>
        <p:nvSpPr>
          <p:cNvPr id="7" name="矩形 6"/>
          <p:cNvSpPr/>
          <p:nvPr/>
        </p:nvSpPr>
        <p:spPr>
          <a:xfrm>
            <a:off x="5947632" y="1946181"/>
            <a:ext cx="5303464" cy="4154984"/>
          </a:xfrm>
          <a:prstGeom prst="rect">
            <a:avLst/>
          </a:prstGeom>
          <a:noFill/>
        </p:spPr>
        <p:txBody>
          <a:bodyPr wrap="square">
            <a:spAutoFit/>
          </a:bodyPr>
          <a:lstStyle/>
          <a:p>
            <a:pPr algn="just">
              <a:lnSpc>
                <a:spcPct val="150000"/>
              </a:lnSpc>
              <a:buClr>
                <a:srgbClr val="FF0000"/>
              </a:buClr>
            </a:pPr>
            <a:r>
              <a:rPr lang="zh-CN" altLang="en-US" sz="1600" spc="300" dirty="0">
                <a:solidFill>
                  <a:srgbClr val="D4282A"/>
                </a:solidFill>
                <a:latin typeface="微软雅黑" panose="020B0503020204020204" pitchFamily="34" charset="-122"/>
                <a:ea typeface="微软雅黑" panose="020B0503020204020204" pitchFamily="34" charset="-122"/>
              </a:rPr>
              <a:t>万山磅礴必有主峰，龙衮九章但挚一领。确立和维护全党核心，关乎旗帜道路方向，关乎党运国脉军魂。中国共产党的领导地位是历史的选择、人民的选择，习近平总书记在全党的核心地位也是历史的选择、人民的选择。我们必须把忠诚核心、拥戴核心、维护核心作为最大的政治，牢固树立“四个意识”，坚定自觉地维护以习近平同志为核心的党中央权威和集中统一领导，坚定自觉地同以习近平同志为核心的党中央保持高度一致，当好坚定不移维护习近平总书记核心地位的排头兵。</a:t>
            </a:r>
            <a:endParaRPr lang="zh-CN" altLang="en-US" sz="1600" spc="300" dirty="0">
              <a:solidFill>
                <a:srgbClr val="D4282A"/>
              </a:solidFill>
              <a:latin typeface="微软雅黑" panose="020B0503020204020204" pitchFamily="34" charset="-122"/>
              <a:ea typeface="微软雅黑" panose="020B0503020204020204" pitchFamily="34" charset="-122"/>
            </a:endParaRPr>
          </a:p>
        </p:txBody>
      </p:sp>
      <p:sp>
        <p:nvSpPr>
          <p:cNvPr id="8" name="圆角矩形 7"/>
          <p:cNvSpPr/>
          <p:nvPr/>
        </p:nvSpPr>
        <p:spPr>
          <a:xfrm>
            <a:off x="3712654" y="1710118"/>
            <a:ext cx="1672454" cy="4760378"/>
          </a:xfrm>
          <a:prstGeom prst="roundRect">
            <a:avLst/>
          </a:prstGeom>
          <a:solidFill>
            <a:srgbClr val="D4282A"/>
          </a:solidFill>
          <a:ln>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38096" y="1946181"/>
            <a:ext cx="1421571" cy="4524315"/>
          </a:xfrm>
          <a:prstGeom prst="rect">
            <a:avLst/>
          </a:prstGeom>
          <a:noFill/>
        </p:spPr>
        <p:txBody>
          <a:bodyPr wrap="square" rtlCol="0">
            <a:spAutoFit/>
          </a:bodyPr>
          <a:lstStyle>
            <a:defPPr>
              <a:defRPr lang="zh-CN"/>
            </a:defPPr>
            <a:lvl1pPr>
              <a:defRPr sz="3600">
                <a:solidFill>
                  <a:srgbClr val="FFFF00"/>
                </a:solidFill>
                <a:effectLst>
                  <a:glow rad="101600">
                    <a:srgbClr val="C00000"/>
                  </a:glow>
                  <a:outerShdw blurRad="203200" dist="101600" dir="5400000" algn="tl" rotWithShape="0">
                    <a:prstClr val="black">
                      <a:alpha val="60000"/>
                    </a:prstClr>
                  </a:outerShdw>
                </a:effectLst>
                <a:latin typeface="方正兰亭粗黑_GBK" panose="02000000000000000000" pitchFamily="2" charset="-122"/>
                <a:ea typeface="方正兰亭粗黑_GBK" panose="02000000000000000000" pitchFamily="2" charset="-122"/>
              </a:defRPr>
            </a:lvl1pPr>
          </a:lstStyle>
          <a:p>
            <a:pPr algn="dist">
              <a:buClr>
                <a:srgbClr val="FF0000"/>
              </a:buClr>
            </a:pPr>
            <a:r>
              <a:rPr lang="zh-CN" altLang="en-US" b="1" dirty="0">
                <a:solidFill>
                  <a:srgbClr val="FEFDF8"/>
                </a:solidFill>
                <a:latin typeface="微软雅黑" panose="020B0503020204020204" pitchFamily="34" charset="-122"/>
                <a:ea typeface="微软雅黑" panose="020B0503020204020204" pitchFamily="34" charset="-122"/>
              </a:rPr>
              <a:t>是我们从胜利走向胜利最根本的保证</a:t>
            </a:r>
            <a:endParaRPr lang="zh-CN" altLang="en-US" b="1" dirty="0">
              <a:solidFill>
                <a:srgbClr val="FEFDF8"/>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077685" y="296545"/>
            <a:ext cx="2108459" cy="153160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Effect transition="in" filter="fade">
                                      <p:cBhvr>
                                        <p:cTn id="20" dur="250"/>
                                        <p:tgtEl>
                                          <p:spTgt spid="4"/>
                                        </p:tgtEl>
                                      </p:cBhvr>
                                    </p:animEffect>
                                  </p:childTnLst>
                                </p:cTn>
                              </p:par>
                              <p:par>
                                <p:cTn id="21" presetID="6" presetClass="emph" presetSubtype="0" decel="100000" fill="hold" grpId="1" nodeType="withEffect">
                                  <p:stCondLst>
                                    <p:cond delay="200"/>
                                  </p:stCondLst>
                                  <p:childTnLst>
                                    <p:animScale>
                                      <p:cBhvr>
                                        <p:cTn id="22" dur="250" fill="hold"/>
                                        <p:tgtEl>
                                          <p:spTgt spid="4"/>
                                        </p:tgtEl>
                                      </p:cBhvr>
                                      <p:by x="120000" y="120000"/>
                                    </p:animScale>
                                  </p:childTnLst>
                                </p:cTn>
                              </p:par>
                              <p:par>
                                <p:cTn id="23" presetID="6" presetClass="emph" presetSubtype="0" decel="100000" fill="hold" grpId="2" nodeType="withEffect">
                                  <p:stCondLst>
                                    <p:cond delay="400"/>
                                  </p:stCondLst>
                                  <p:childTnLst>
                                    <p:animScale>
                                      <p:cBhvr>
                                        <p:cTn id="24" dur="250" fill="hold"/>
                                        <p:tgtEl>
                                          <p:spTgt spid="4"/>
                                        </p:tgtEl>
                                      </p:cBhvr>
                                      <p:by x="83000" y="83000"/>
                                    </p:animScale>
                                  </p:childTnLst>
                                </p:cTn>
                              </p:par>
                              <p:par>
                                <p:cTn id="25" presetID="53" presetClass="entr" presetSubtype="16"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 calcmode="lin" valueType="num">
                                      <p:cBhvr>
                                        <p:cTn id="27" dur="250" fill="hold"/>
                                        <p:tgtEl>
                                          <p:spTgt spid="5"/>
                                        </p:tgtEl>
                                        <p:attrNameLst>
                                          <p:attrName>ppt_w</p:attrName>
                                        </p:attrNameLst>
                                      </p:cBhvr>
                                      <p:tavLst>
                                        <p:tav tm="0">
                                          <p:val>
                                            <p:fltVal val="0"/>
                                          </p:val>
                                        </p:tav>
                                        <p:tav tm="100000">
                                          <p:val>
                                            <p:strVal val="#ppt_w"/>
                                          </p:val>
                                        </p:tav>
                                      </p:tavLst>
                                    </p:anim>
                                    <p:anim calcmode="lin" valueType="num">
                                      <p:cBhvr>
                                        <p:cTn id="28" dur="250" fill="hold"/>
                                        <p:tgtEl>
                                          <p:spTgt spid="5"/>
                                        </p:tgtEl>
                                        <p:attrNameLst>
                                          <p:attrName>ppt_h</p:attrName>
                                        </p:attrNameLst>
                                      </p:cBhvr>
                                      <p:tavLst>
                                        <p:tav tm="0">
                                          <p:val>
                                            <p:fltVal val="0"/>
                                          </p:val>
                                        </p:tav>
                                        <p:tav tm="100000">
                                          <p:val>
                                            <p:strVal val="#ppt_h"/>
                                          </p:val>
                                        </p:tav>
                                      </p:tavLst>
                                    </p:anim>
                                    <p:animEffect transition="in" filter="fade">
                                      <p:cBhvr>
                                        <p:cTn id="29" dur="250"/>
                                        <p:tgtEl>
                                          <p:spTgt spid="5"/>
                                        </p:tgtEl>
                                      </p:cBhvr>
                                    </p:animEffect>
                                  </p:childTnLst>
                                </p:cTn>
                              </p:par>
                              <p:par>
                                <p:cTn id="30" presetID="6" presetClass="emph" presetSubtype="0" decel="100000" fill="hold" grpId="1" nodeType="withEffect">
                                  <p:stCondLst>
                                    <p:cond delay="600"/>
                                  </p:stCondLst>
                                  <p:childTnLst>
                                    <p:animScale>
                                      <p:cBhvr>
                                        <p:cTn id="31" dur="250" fill="hold"/>
                                        <p:tgtEl>
                                          <p:spTgt spid="5"/>
                                        </p:tgtEl>
                                      </p:cBhvr>
                                      <p:by x="120000" y="120000"/>
                                    </p:animScale>
                                  </p:childTnLst>
                                </p:cTn>
                              </p:par>
                              <p:par>
                                <p:cTn id="32" presetID="6" presetClass="emph" presetSubtype="0" decel="100000" fill="hold" grpId="2" nodeType="withEffect">
                                  <p:stCondLst>
                                    <p:cond delay="800"/>
                                  </p:stCondLst>
                                  <p:childTnLst>
                                    <p:animScale>
                                      <p:cBhvr>
                                        <p:cTn id="33" dur="250" fill="hold"/>
                                        <p:tgtEl>
                                          <p:spTgt spid="5"/>
                                        </p:tgtEl>
                                      </p:cBhvr>
                                      <p:by x="83000" y="83000"/>
                                    </p:animScale>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par>
                                <p:cTn id="40" presetID="6" presetClass="emph" presetSubtype="0" decel="100000" fill="hold" grpId="1" nodeType="withEffect">
                                  <p:stCondLst>
                                    <p:cond delay="200"/>
                                  </p:stCondLst>
                                  <p:childTnLst>
                                    <p:animScale>
                                      <p:cBhvr>
                                        <p:cTn id="41" dur="250" fill="hold"/>
                                        <p:tgtEl>
                                          <p:spTgt spid="8"/>
                                        </p:tgtEl>
                                      </p:cBhvr>
                                      <p:by x="120000" y="120000"/>
                                    </p:animScale>
                                  </p:childTnLst>
                                </p:cTn>
                              </p:par>
                              <p:par>
                                <p:cTn id="42" presetID="6" presetClass="emph" presetSubtype="0" decel="100000" fill="hold" grpId="2" nodeType="withEffect">
                                  <p:stCondLst>
                                    <p:cond delay="400"/>
                                  </p:stCondLst>
                                  <p:childTnLst>
                                    <p:animScale>
                                      <p:cBhvr>
                                        <p:cTn id="43" dur="250" fill="hold"/>
                                        <p:tgtEl>
                                          <p:spTgt spid="8"/>
                                        </p:tgtEl>
                                      </p:cBhvr>
                                      <p:by x="83000" y="83000"/>
                                    </p:animScale>
                                  </p:childTnLst>
                                </p:cTn>
                              </p:par>
                              <p:par>
                                <p:cTn id="44" presetID="53" presetClass="entr" presetSubtype="16" fill="hold" grpId="0" nodeType="withEffect">
                                  <p:stCondLst>
                                    <p:cond delay="400"/>
                                  </p:stCondLst>
                                  <p:childTnLst>
                                    <p:set>
                                      <p:cBhvr>
                                        <p:cTn id="45" dur="1" fill="hold">
                                          <p:stCondLst>
                                            <p:cond delay="0"/>
                                          </p:stCondLst>
                                        </p:cTn>
                                        <p:tgtEl>
                                          <p:spTgt spid="9"/>
                                        </p:tgtEl>
                                        <p:attrNameLst>
                                          <p:attrName>style.visibility</p:attrName>
                                        </p:attrNameLst>
                                      </p:cBhvr>
                                      <p:to>
                                        <p:strVal val="visible"/>
                                      </p:to>
                                    </p:set>
                                    <p:anim calcmode="lin" valueType="num">
                                      <p:cBhvr>
                                        <p:cTn id="46" dur="250" fill="hold"/>
                                        <p:tgtEl>
                                          <p:spTgt spid="9"/>
                                        </p:tgtEl>
                                        <p:attrNameLst>
                                          <p:attrName>ppt_w</p:attrName>
                                        </p:attrNameLst>
                                      </p:cBhvr>
                                      <p:tavLst>
                                        <p:tav tm="0">
                                          <p:val>
                                            <p:fltVal val="0"/>
                                          </p:val>
                                        </p:tav>
                                        <p:tav tm="100000">
                                          <p:val>
                                            <p:strVal val="#ppt_w"/>
                                          </p:val>
                                        </p:tav>
                                      </p:tavLst>
                                    </p:anim>
                                    <p:anim calcmode="lin" valueType="num">
                                      <p:cBhvr>
                                        <p:cTn id="47" dur="250" fill="hold"/>
                                        <p:tgtEl>
                                          <p:spTgt spid="9"/>
                                        </p:tgtEl>
                                        <p:attrNameLst>
                                          <p:attrName>ppt_h</p:attrName>
                                        </p:attrNameLst>
                                      </p:cBhvr>
                                      <p:tavLst>
                                        <p:tav tm="0">
                                          <p:val>
                                            <p:fltVal val="0"/>
                                          </p:val>
                                        </p:tav>
                                        <p:tav tm="100000">
                                          <p:val>
                                            <p:strVal val="#ppt_h"/>
                                          </p:val>
                                        </p:tav>
                                      </p:tavLst>
                                    </p:anim>
                                    <p:animEffect transition="in" filter="fade">
                                      <p:cBhvr>
                                        <p:cTn id="48" dur="250"/>
                                        <p:tgtEl>
                                          <p:spTgt spid="9"/>
                                        </p:tgtEl>
                                      </p:cBhvr>
                                    </p:animEffect>
                                  </p:childTnLst>
                                </p:cTn>
                              </p:par>
                              <p:par>
                                <p:cTn id="49" presetID="6" presetClass="emph" presetSubtype="0" decel="100000" fill="hold" grpId="1" nodeType="withEffect">
                                  <p:stCondLst>
                                    <p:cond delay="600"/>
                                  </p:stCondLst>
                                  <p:childTnLst>
                                    <p:animScale>
                                      <p:cBhvr>
                                        <p:cTn id="50" dur="250" fill="hold"/>
                                        <p:tgtEl>
                                          <p:spTgt spid="9"/>
                                        </p:tgtEl>
                                      </p:cBhvr>
                                      <p:by x="120000" y="120000"/>
                                    </p:animScale>
                                  </p:childTnLst>
                                </p:cTn>
                              </p:par>
                              <p:par>
                                <p:cTn id="51" presetID="6" presetClass="emph" presetSubtype="0" decel="100000" fill="hold" grpId="2" nodeType="withEffect">
                                  <p:stCondLst>
                                    <p:cond delay="800"/>
                                  </p:stCondLst>
                                  <p:childTnLst>
                                    <p:animScale>
                                      <p:cBhvr>
                                        <p:cTn id="52" dur="250" fill="hold"/>
                                        <p:tgtEl>
                                          <p:spTgt spid="9"/>
                                        </p:tgtEl>
                                      </p:cBhvr>
                                      <p:by x="83000" y="83000"/>
                                    </p:animScale>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p:tgtEl>
                                          <p:spTgt spid="11"/>
                                        </p:tgtEl>
                                        <p:attrNameLst>
                                          <p:attrName>ppt_x</p:attrName>
                                        </p:attrNameLst>
                                      </p:cBhvr>
                                      <p:tavLst>
                                        <p:tav tm="0">
                                          <p:val>
                                            <p:strVal val="#ppt_x-#ppt_w*1.125000"/>
                                          </p:val>
                                        </p:tav>
                                        <p:tav tm="100000">
                                          <p:val>
                                            <p:strVal val="#ppt_x"/>
                                          </p:val>
                                        </p:tav>
                                      </p:tavLst>
                                    </p:anim>
                                    <p:animEffect transition="in" filter="wipe(right)">
                                      <p:cBhvr>
                                        <p:cTn id="58" dur="500"/>
                                        <p:tgtEl>
                                          <p:spTgt spid="11"/>
                                        </p:tgtEl>
                                      </p:cBhvr>
                                    </p:animEffect>
                                  </p:childTnLst>
                                </p:cTn>
                              </p:par>
                            </p:childTnLst>
                          </p:cTn>
                        </p:par>
                        <p:par>
                          <p:cTn id="59" fill="hold">
                            <p:stCondLst>
                              <p:cond delay="500"/>
                            </p:stCondLst>
                            <p:childTnLst>
                              <p:par>
                                <p:cTn id="60" presetID="1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p:tgtEl>
                                          <p:spTgt spid="6"/>
                                        </p:tgtEl>
                                        <p:attrNameLst>
                                          <p:attrName>ppt_x</p:attrName>
                                        </p:attrNameLst>
                                      </p:cBhvr>
                                      <p:tavLst>
                                        <p:tav tm="0">
                                          <p:val>
                                            <p:strVal val="#ppt_x-#ppt_w*1.125000"/>
                                          </p:val>
                                        </p:tav>
                                        <p:tav tm="100000">
                                          <p:val>
                                            <p:strVal val="#ppt_x"/>
                                          </p:val>
                                        </p:tav>
                                      </p:tavLst>
                                    </p:anim>
                                    <p:animEffect transition="in" filter="wipe(right)">
                                      <p:cBhvr>
                                        <p:cTn id="63" dur="500"/>
                                        <p:tgtEl>
                                          <p:spTgt spid="6"/>
                                        </p:tgtEl>
                                      </p:cBhvr>
                                    </p:animEffect>
                                  </p:childTnLst>
                                </p:cTn>
                              </p:par>
                            </p:childTnLst>
                          </p:cTn>
                        </p:par>
                        <p:par>
                          <p:cTn id="64" fill="hold">
                            <p:stCondLst>
                              <p:cond delay="1000"/>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7"/>
                                        </p:tgtEl>
                                        <p:attrNameLst>
                                          <p:attrName>style.visibility</p:attrName>
                                        </p:attrNameLst>
                                      </p:cBhvr>
                                      <p:to>
                                        <p:strVal val="visible"/>
                                      </p:to>
                                    </p:set>
                                    <p:anim calcmode="lin" valueType="num">
                                      <p:cBhvr>
                                        <p:cTn id="67" dur="250" fill="hold"/>
                                        <p:tgtEl>
                                          <p:spTgt spid="7"/>
                                        </p:tgtEl>
                                        <p:attrNameLst>
                                          <p:attrName>ppt_w</p:attrName>
                                        </p:attrNameLst>
                                      </p:cBhvr>
                                      <p:tavLst>
                                        <p:tav tm="0">
                                          <p:val>
                                            <p:fltVal val="0"/>
                                          </p:val>
                                        </p:tav>
                                        <p:tav tm="100000">
                                          <p:val>
                                            <p:strVal val="#ppt_w"/>
                                          </p:val>
                                        </p:tav>
                                      </p:tavLst>
                                    </p:anim>
                                    <p:anim calcmode="lin" valueType="num">
                                      <p:cBhvr>
                                        <p:cTn id="68" dur="250" fill="hold"/>
                                        <p:tgtEl>
                                          <p:spTgt spid="7"/>
                                        </p:tgtEl>
                                        <p:attrNameLst>
                                          <p:attrName>ppt_h</p:attrName>
                                        </p:attrNameLst>
                                      </p:cBhvr>
                                      <p:tavLst>
                                        <p:tav tm="0">
                                          <p:val>
                                            <p:fltVal val="0"/>
                                          </p:val>
                                        </p:tav>
                                        <p:tav tm="100000">
                                          <p:val>
                                            <p:strVal val="#ppt_h"/>
                                          </p:val>
                                        </p:tav>
                                      </p:tavLst>
                                    </p:anim>
                                    <p:animEffect transition="in" filter="fade">
                                      <p:cBhvr>
                                        <p:cTn id="6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P spid="5" grpId="2"/>
      <p:bldP spid="6" grpId="0" animBg="1"/>
      <p:bldP spid="7" grpId="0"/>
      <p:bldP spid="8" grpId="0" animBg="1"/>
      <p:bldP spid="8" grpId="1" animBg="1"/>
      <p:bldP spid="8" grpId="2" animBg="1"/>
      <p:bldP spid="9" grpId="0"/>
      <p:bldP spid="9" grpId="1"/>
      <p:bldP spid="9"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80225" y="1935404"/>
            <a:ext cx="523220" cy="4689011"/>
          </a:xfrm>
          <a:prstGeom prst="rect">
            <a:avLst/>
          </a:prstGeom>
        </p:spPr>
        <p:txBody>
          <a:bodyPr vert="eaVert" wrap="square">
            <a:spAutoFit/>
          </a:bodyPr>
          <a:lstStyle/>
          <a:p>
            <a:r>
              <a:rPr lang="zh-CN" altLang="en-US" sz="2200" b="1" dirty="0">
                <a:solidFill>
                  <a:srgbClr val="BE0000"/>
                </a:solidFill>
                <a:latin typeface="微软雅黑" panose="020B0503020204020204" pitchFamily="34" charset="-122"/>
                <a:ea typeface="微软雅黑" panose="020B0503020204020204" pitchFamily="34" charset="-122"/>
              </a:rPr>
              <a:t>在新的时间中</a:t>
            </a:r>
            <a:r>
              <a:rPr lang="zh-CN" altLang="en-US" sz="2200" b="1" dirty="0" smtClean="0">
                <a:solidFill>
                  <a:srgbClr val="BE0000"/>
                </a:solidFill>
                <a:latin typeface="微软雅黑" panose="020B0503020204020204" pitchFamily="34" charset="-122"/>
                <a:ea typeface="微软雅黑" panose="020B0503020204020204" pitchFamily="34" charset="-122"/>
              </a:rPr>
              <a:t>继承和</a:t>
            </a:r>
            <a:r>
              <a:rPr lang="zh-CN" altLang="en-US" sz="2200" b="1" dirty="0">
                <a:solidFill>
                  <a:srgbClr val="BE0000"/>
                </a:solidFill>
                <a:latin typeface="微软雅黑" panose="020B0503020204020204" pitchFamily="34" charset="-122"/>
                <a:ea typeface="微软雅黑" panose="020B0503020204020204" pitchFamily="34" charset="-122"/>
              </a:rPr>
              <a:t>弘扬“红船精神”</a:t>
            </a:r>
            <a:endParaRPr lang="zh-CN" altLang="en-US" sz="2200" b="1" dirty="0">
              <a:solidFill>
                <a:srgbClr val="BE0000"/>
              </a:solidFill>
              <a:latin typeface="微软雅黑" panose="020B0503020204020204" pitchFamily="34" charset="-122"/>
              <a:ea typeface="微软雅黑" panose="020B0503020204020204" pitchFamily="34" charset="-122"/>
            </a:endParaRPr>
          </a:p>
        </p:txBody>
      </p:sp>
      <p:sp>
        <p:nvSpPr>
          <p:cNvPr id="4" name="矩形 3"/>
          <p:cNvSpPr/>
          <p:nvPr/>
        </p:nvSpPr>
        <p:spPr>
          <a:xfrm>
            <a:off x="1647289" y="2267031"/>
            <a:ext cx="9694479" cy="4247317"/>
          </a:xfrm>
          <a:prstGeom prst="rect">
            <a:avLst/>
          </a:prstGeom>
        </p:spPr>
        <p:txBody>
          <a:bodyPr wrap="square">
            <a:spAutoFit/>
          </a:bodyPr>
          <a:lstStyle/>
          <a:p>
            <a:pPr algn="just">
              <a:lnSpc>
                <a:spcPct val="150000"/>
              </a:lnSpc>
              <a:buClr>
                <a:srgbClr val="FF0000"/>
              </a:buClr>
            </a:pPr>
            <a:r>
              <a:rPr lang="zh-CN" altLang="en-US" sz="2000" b="1" spc="300" dirty="0">
                <a:solidFill>
                  <a:srgbClr val="D4282A"/>
                </a:solidFill>
                <a:latin typeface="微软雅黑" panose="020B0503020204020204" pitchFamily="34" charset="-122"/>
                <a:ea typeface="微软雅黑" panose="020B0503020204020204" pitchFamily="34" charset="-122"/>
              </a:rPr>
              <a:t>“红船劈波行，精神聚人心”</a:t>
            </a:r>
            <a:r>
              <a:rPr lang="zh-CN" altLang="en-US" sz="2000" spc="300" dirty="0">
                <a:solidFill>
                  <a:srgbClr val="D4282A"/>
                </a:solidFill>
                <a:latin typeface="微软雅黑" panose="020B0503020204020204" pitchFamily="34" charset="-122"/>
                <a:ea typeface="微软雅黑" panose="020B0503020204020204" pitchFamily="34" charset="-122"/>
              </a:rPr>
              <a:t>。中国共产党近百年的奋斗史告诉我们，无论过去还是未来，“红船精神”都永不过时，红色基因都会代代传承、生生不息，它仍将是中国共产党引领中国人民决胜全面建成小康社会、实现中华民族伟大复兴中国梦的强大动力。</a:t>
            </a:r>
            <a:endParaRPr lang="en-US" altLang="zh-CN" sz="20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2000" b="1" spc="300" dirty="0">
                <a:solidFill>
                  <a:srgbClr val="D4282A"/>
                </a:solidFill>
                <a:latin typeface="微软雅黑" panose="020B0503020204020204" pitchFamily="34" charset="-122"/>
                <a:ea typeface="微软雅黑" panose="020B0503020204020204" pitchFamily="34" charset="-122"/>
              </a:rPr>
              <a:t>历经苦难，百折不回，立党为公、忠诚为民，敢为人先，与时俱进</a:t>
            </a:r>
            <a:r>
              <a:rPr lang="zh-CN" altLang="en-US" sz="2000" spc="300" dirty="0">
                <a:solidFill>
                  <a:srgbClr val="D4282A"/>
                </a:solidFill>
                <a:latin typeface="微软雅黑" panose="020B0503020204020204" pitchFamily="34" charset="-122"/>
                <a:ea typeface="微软雅黑" panose="020B0503020204020204" pitchFamily="34" charset="-122"/>
              </a:rPr>
              <a:t>，在考验与检阅中一路升华，在机遇和挑战中奋勇前行。“红船精神”永葆党的生机和活力，使党永远走在时代的前列。随着今天中国步入世界舞台，承载着中国共产党人初心的红船必将驶向更广阔的世界，铸就更加辉煌的伟业。</a:t>
            </a:r>
            <a:endParaRPr lang="zh-CN" altLang="en-US" sz="2000" spc="300" dirty="0">
              <a:solidFill>
                <a:srgbClr val="D4282A"/>
              </a:solidFill>
              <a:latin typeface="微软雅黑" panose="020B0503020204020204" pitchFamily="34" charset="-122"/>
              <a:ea typeface="微软雅黑" panose="020B0503020204020204" pitchFamily="34" charset="-122"/>
            </a:endParaRPr>
          </a:p>
        </p:txBody>
      </p:sp>
      <p:sp>
        <p:nvSpPr>
          <p:cNvPr id="5" name="矩形 4"/>
          <p:cNvSpPr/>
          <p:nvPr/>
        </p:nvSpPr>
        <p:spPr>
          <a:xfrm>
            <a:off x="2085474" y="1316750"/>
            <a:ext cx="8903368" cy="786735"/>
          </a:xfrm>
          <a:prstGeom prst="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59173" y="1294619"/>
            <a:ext cx="8329669" cy="830997"/>
          </a:xfrm>
          <a:prstGeom prst="rect">
            <a:avLst/>
          </a:prstGeom>
          <a:noFill/>
          <a:ln>
            <a:noFill/>
          </a:ln>
        </p:spPr>
        <p:txBody>
          <a:bodyPr wrap="square" rtlCol="0">
            <a:spAutoFit/>
          </a:bodyPr>
          <a:lstStyle/>
          <a:p>
            <a:r>
              <a:rPr lang="zh-CN" altLang="en-US" sz="4800" b="1" dirty="0" smtClean="0">
                <a:solidFill>
                  <a:schemeClr val="bg1"/>
                </a:solidFill>
                <a:latin typeface="微软雅黑" panose="020B0503020204020204" pitchFamily="34" charset="-122"/>
                <a:ea typeface="微软雅黑" panose="020B0503020204020204" pitchFamily="34" charset="-122"/>
              </a:rPr>
              <a:t>弘扬红船精神   走</a:t>
            </a:r>
            <a:r>
              <a:rPr lang="zh-CN" altLang="en-US" sz="4800" b="1" smtClean="0">
                <a:solidFill>
                  <a:schemeClr val="bg1"/>
                </a:solidFill>
                <a:latin typeface="微软雅黑" panose="020B0503020204020204" pitchFamily="34" charset="-122"/>
                <a:ea typeface="微软雅黑" panose="020B0503020204020204" pitchFamily="34" charset="-122"/>
              </a:rPr>
              <a:t>在时代前列</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9" dur="250" fill="hold"/>
                                        <p:tgtEl>
                                          <p:spTgt spid="4"/>
                                        </p:tgtEl>
                                        <p:attrNameLst>
                                          <p:attrName>ppt_y</p:attrName>
                                        </p:attrNameLst>
                                      </p:cBhvr>
                                      <p:tavLst>
                                        <p:tav tm="0">
                                          <p:val>
                                            <p:strVal val="#ppt_y"/>
                                          </p:val>
                                        </p:tav>
                                        <p:tav tm="100000">
                                          <p:val>
                                            <p:strVal val="#ppt_y"/>
                                          </p:val>
                                        </p:tav>
                                      </p:tavLst>
                                    </p:anim>
                                    <p:anim calcmode="lin" valueType="num">
                                      <p:cBhvr>
                                        <p:cTn id="20"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1"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250" tmFilter="0,0; .5, 1; 1, 1"/>
                                        <p:tgtEl>
                                          <p:spTgt spid="4"/>
                                        </p:tgtEl>
                                      </p:cBhvr>
                                    </p:animEffect>
                                  </p:childTnLst>
                                </p:cTn>
                              </p:par>
                            </p:childTnLst>
                          </p:cTn>
                        </p:par>
                        <p:par>
                          <p:cTn id="23" fill="hold">
                            <p:stCondLst>
                              <p:cond delay="6800"/>
                            </p:stCondLst>
                            <p:childTnLst>
                              <p:par>
                                <p:cTn id="24" presetID="53"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250" fill="hold"/>
                                        <p:tgtEl>
                                          <p:spTgt spid="5"/>
                                        </p:tgtEl>
                                        <p:attrNameLst>
                                          <p:attrName>ppt_w</p:attrName>
                                        </p:attrNameLst>
                                      </p:cBhvr>
                                      <p:tavLst>
                                        <p:tav tm="0">
                                          <p:val>
                                            <p:fltVal val="0"/>
                                          </p:val>
                                        </p:tav>
                                        <p:tav tm="100000">
                                          <p:val>
                                            <p:strVal val="#ppt_w"/>
                                          </p:val>
                                        </p:tav>
                                      </p:tavLst>
                                    </p:anim>
                                    <p:anim calcmode="lin" valueType="num">
                                      <p:cBhvr>
                                        <p:cTn id="27" dur="250" fill="hold"/>
                                        <p:tgtEl>
                                          <p:spTgt spid="5"/>
                                        </p:tgtEl>
                                        <p:attrNameLst>
                                          <p:attrName>ppt_h</p:attrName>
                                        </p:attrNameLst>
                                      </p:cBhvr>
                                      <p:tavLst>
                                        <p:tav tm="0">
                                          <p:val>
                                            <p:fltVal val="0"/>
                                          </p:val>
                                        </p:tav>
                                        <p:tav tm="100000">
                                          <p:val>
                                            <p:strVal val="#ppt_h"/>
                                          </p:val>
                                        </p:tav>
                                      </p:tavLst>
                                    </p:anim>
                                    <p:animEffect transition="in" filter="fade">
                                      <p:cBhvr>
                                        <p:cTn id="28" dur="250"/>
                                        <p:tgtEl>
                                          <p:spTgt spid="5"/>
                                        </p:tgtEl>
                                      </p:cBhvr>
                                    </p:animEffect>
                                  </p:childTnLst>
                                </p:cTn>
                              </p:par>
                              <p:par>
                                <p:cTn id="29" presetID="6" presetClass="emph" presetSubtype="0" decel="100000" fill="hold" grpId="1" nodeType="withEffect">
                                  <p:stCondLst>
                                    <p:cond delay="200"/>
                                  </p:stCondLst>
                                  <p:childTnLst>
                                    <p:animScale>
                                      <p:cBhvr>
                                        <p:cTn id="30" dur="250" fill="hold"/>
                                        <p:tgtEl>
                                          <p:spTgt spid="5"/>
                                        </p:tgtEl>
                                      </p:cBhvr>
                                      <p:by x="120000" y="120000"/>
                                    </p:animScale>
                                  </p:childTnLst>
                                </p:cTn>
                              </p:par>
                              <p:par>
                                <p:cTn id="31" presetID="6" presetClass="emph" presetSubtype="0" decel="100000" fill="hold" grpId="2" nodeType="withEffect">
                                  <p:stCondLst>
                                    <p:cond delay="400"/>
                                  </p:stCondLst>
                                  <p:childTnLst>
                                    <p:animScale>
                                      <p:cBhvr>
                                        <p:cTn id="32" dur="250" fill="hold"/>
                                        <p:tgtEl>
                                          <p:spTgt spid="5"/>
                                        </p:tgtEl>
                                      </p:cBhvr>
                                      <p:by x="83000" y="83000"/>
                                    </p:animScale>
                                  </p:childTnLst>
                                </p:cTn>
                              </p:par>
                              <p:par>
                                <p:cTn id="33" presetID="53" presetClass="entr" presetSubtype="16" fill="hold" grpId="0" nodeType="withEffect">
                                  <p:stCondLst>
                                    <p:cond delay="400"/>
                                  </p:stCondLst>
                                  <p:childTnLst>
                                    <p:set>
                                      <p:cBhvr>
                                        <p:cTn id="34" dur="1" fill="hold">
                                          <p:stCondLst>
                                            <p:cond delay="0"/>
                                          </p:stCondLst>
                                        </p:cTn>
                                        <p:tgtEl>
                                          <p:spTgt spid="6"/>
                                        </p:tgtEl>
                                        <p:attrNameLst>
                                          <p:attrName>style.visibility</p:attrName>
                                        </p:attrNameLst>
                                      </p:cBhvr>
                                      <p:to>
                                        <p:strVal val="visible"/>
                                      </p:to>
                                    </p:set>
                                    <p:anim calcmode="lin" valueType="num">
                                      <p:cBhvr>
                                        <p:cTn id="35" dur="250" fill="hold"/>
                                        <p:tgtEl>
                                          <p:spTgt spid="6"/>
                                        </p:tgtEl>
                                        <p:attrNameLst>
                                          <p:attrName>ppt_w</p:attrName>
                                        </p:attrNameLst>
                                      </p:cBhvr>
                                      <p:tavLst>
                                        <p:tav tm="0">
                                          <p:val>
                                            <p:fltVal val="0"/>
                                          </p:val>
                                        </p:tav>
                                        <p:tav tm="100000">
                                          <p:val>
                                            <p:strVal val="#ppt_w"/>
                                          </p:val>
                                        </p:tav>
                                      </p:tavLst>
                                    </p:anim>
                                    <p:anim calcmode="lin" valueType="num">
                                      <p:cBhvr>
                                        <p:cTn id="36" dur="250" fill="hold"/>
                                        <p:tgtEl>
                                          <p:spTgt spid="6"/>
                                        </p:tgtEl>
                                        <p:attrNameLst>
                                          <p:attrName>ppt_h</p:attrName>
                                        </p:attrNameLst>
                                      </p:cBhvr>
                                      <p:tavLst>
                                        <p:tav tm="0">
                                          <p:val>
                                            <p:fltVal val="0"/>
                                          </p:val>
                                        </p:tav>
                                        <p:tav tm="100000">
                                          <p:val>
                                            <p:strVal val="#ppt_h"/>
                                          </p:val>
                                        </p:tav>
                                      </p:tavLst>
                                    </p:anim>
                                    <p:animEffect transition="in" filter="fade">
                                      <p:cBhvr>
                                        <p:cTn id="37" dur="250"/>
                                        <p:tgtEl>
                                          <p:spTgt spid="6"/>
                                        </p:tgtEl>
                                      </p:cBhvr>
                                    </p:animEffect>
                                  </p:childTnLst>
                                </p:cTn>
                              </p:par>
                              <p:par>
                                <p:cTn id="38" presetID="6" presetClass="emph" presetSubtype="0" decel="100000" fill="hold" grpId="1" nodeType="withEffect">
                                  <p:stCondLst>
                                    <p:cond delay="600"/>
                                  </p:stCondLst>
                                  <p:childTnLst>
                                    <p:animScale>
                                      <p:cBhvr>
                                        <p:cTn id="39" dur="250" fill="hold"/>
                                        <p:tgtEl>
                                          <p:spTgt spid="6"/>
                                        </p:tgtEl>
                                      </p:cBhvr>
                                      <p:by x="120000" y="120000"/>
                                    </p:animScale>
                                  </p:childTnLst>
                                </p:cTn>
                              </p:par>
                              <p:par>
                                <p:cTn id="40" presetID="6" presetClass="emph" presetSubtype="0" decel="100000" fill="hold" grpId="2" nodeType="withEffect">
                                  <p:stCondLst>
                                    <p:cond delay="800"/>
                                  </p:stCondLst>
                                  <p:childTnLst>
                                    <p:animScale>
                                      <p:cBhvr>
                                        <p:cTn id="41" dur="250" fill="hold"/>
                                        <p:tgtEl>
                                          <p:spTgt spid="6"/>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6" grpId="0"/>
      <p:bldP spid="6" grpId="1"/>
      <p:bldP spid="6"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80225" y="1935404"/>
            <a:ext cx="523220" cy="4689011"/>
          </a:xfrm>
          <a:prstGeom prst="rect">
            <a:avLst/>
          </a:prstGeom>
        </p:spPr>
        <p:txBody>
          <a:bodyPr vert="eaVert" wrap="square">
            <a:spAutoFit/>
          </a:bodyPr>
          <a:lstStyle/>
          <a:p>
            <a:r>
              <a:rPr lang="zh-CN" altLang="en-US" sz="2200" b="1" dirty="0">
                <a:solidFill>
                  <a:srgbClr val="BE0000"/>
                </a:solidFill>
                <a:latin typeface="微软雅黑" panose="020B0503020204020204" pitchFamily="34" charset="-122"/>
                <a:ea typeface="微软雅黑" panose="020B0503020204020204" pitchFamily="34" charset="-122"/>
              </a:rPr>
              <a:t>在新的时间中</a:t>
            </a:r>
            <a:r>
              <a:rPr lang="zh-CN" altLang="en-US" sz="2200" b="1" dirty="0" smtClean="0">
                <a:solidFill>
                  <a:srgbClr val="BE0000"/>
                </a:solidFill>
                <a:latin typeface="微软雅黑" panose="020B0503020204020204" pitchFamily="34" charset="-122"/>
                <a:ea typeface="微软雅黑" panose="020B0503020204020204" pitchFamily="34" charset="-122"/>
              </a:rPr>
              <a:t>继承和</a:t>
            </a:r>
            <a:r>
              <a:rPr lang="zh-CN" altLang="en-US" sz="2200" b="1" dirty="0">
                <a:solidFill>
                  <a:srgbClr val="BE0000"/>
                </a:solidFill>
                <a:latin typeface="微软雅黑" panose="020B0503020204020204" pitchFamily="34" charset="-122"/>
                <a:ea typeface="微软雅黑" panose="020B0503020204020204" pitchFamily="34" charset="-122"/>
              </a:rPr>
              <a:t>弘扬“红船精神”</a:t>
            </a:r>
            <a:endParaRPr lang="zh-CN" altLang="en-US" sz="2200" b="1" dirty="0">
              <a:solidFill>
                <a:srgbClr val="BE0000"/>
              </a:solidFill>
              <a:latin typeface="微软雅黑" panose="020B0503020204020204" pitchFamily="34" charset="-122"/>
              <a:ea typeface="微软雅黑" panose="020B0503020204020204" pitchFamily="34" charset="-122"/>
            </a:endParaRPr>
          </a:p>
        </p:txBody>
      </p:sp>
      <p:sp>
        <p:nvSpPr>
          <p:cNvPr id="4" name="矩形 3"/>
          <p:cNvSpPr/>
          <p:nvPr/>
        </p:nvSpPr>
        <p:spPr>
          <a:xfrm>
            <a:off x="5224645" y="2528286"/>
            <a:ext cx="6676787" cy="2723823"/>
          </a:xfrm>
          <a:prstGeom prst="rect">
            <a:avLst/>
          </a:prstGeom>
        </p:spPr>
        <p:txBody>
          <a:bodyPr wrap="square">
            <a:spAutoFit/>
          </a:bodyPr>
          <a:lstStyle/>
          <a:p>
            <a:pPr algn="just">
              <a:lnSpc>
                <a:spcPct val="150000"/>
              </a:lnSpc>
              <a:buClr>
                <a:srgbClr val="FF0000"/>
              </a:buClr>
            </a:pPr>
            <a:r>
              <a:rPr lang="zh-CN" altLang="en-US" sz="1900" b="1" spc="300" dirty="0">
                <a:solidFill>
                  <a:srgbClr val="D4282A"/>
                </a:solidFill>
                <a:latin typeface="微软雅黑" panose="020B0503020204020204" pitchFamily="34" charset="-122"/>
                <a:ea typeface="微软雅黑" panose="020B0503020204020204" pitchFamily="34" charset="-122"/>
              </a:rPr>
              <a:t>我志愿加入</a:t>
            </a:r>
            <a:r>
              <a:rPr lang="zh-CN" altLang="en-US" sz="1900" b="1" spc="300">
                <a:solidFill>
                  <a:srgbClr val="D4282A"/>
                </a:solidFill>
                <a:latin typeface="微软雅黑" panose="020B0503020204020204" pitchFamily="34" charset="-122"/>
                <a:ea typeface="微软雅黑" panose="020B0503020204020204" pitchFamily="34" charset="-122"/>
              </a:rPr>
              <a:t>中国共产党，</a:t>
            </a:r>
            <a:endParaRPr lang="en-US" altLang="zh-CN" sz="1900" b="1"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900" spc="300" dirty="0">
                <a:solidFill>
                  <a:srgbClr val="D4282A"/>
                </a:solidFill>
                <a:latin typeface="微软雅黑" panose="020B0503020204020204" pitchFamily="34" charset="-122"/>
                <a:ea typeface="微软雅黑" panose="020B0503020204020204" pitchFamily="34" charset="-122"/>
              </a:rPr>
              <a:t>拥护党的纲领，遵守党的章程，履行党员义务，</a:t>
            </a:r>
            <a:endParaRPr lang="en-US" altLang="zh-CN" sz="19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900" spc="300" dirty="0">
                <a:solidFill>
                  <a:srgbClr val="D4282A"/>
                </a:solidFill>
                <a:latin typeface="微软雅黑" panose="020B0503020204020204" pitchFamily="34" charset="-122"/>
                <a:ea typeface="微软雅黑" panose="020B0503020204020204" pitchFamily="34" charset="-122"/>
              </a:rPr>
              <a:t>执行党的决定，严守党的纪律，保守党的秘密，</a:t>
            </a:r>
            <a:endParaRPr lang="en-US" altLang="zh-CN" sz="19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900" spc="300" dirty="0">
                <a:solidFill>
                  <a:srgbClr val="D4282A"/>
                </a:solidFill>
                <a:latin typeface="微软雅黑" panose="020B0503020204020204" pitchFamily="34" charset="-122"/>
                <a:ea typeface="微软雅黑" panose="020B0503020204020204" pitchFamily="34" charset="-122"/>
              </a:rPr>
              <a:t>对党忠诚，积极工作，</a:t>
            </a:r>
            <a:endParaRPr lang="en-US" altLang="zh-CN" sz="19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900" spc="300" dirty="0">
                <a:solidFill>
                  <a:srgbClr val="D4282A"/>
                </a:solidFill>
                <a:latin typeface="微软雅黑" panose="020B0503020204020204" pitchFamily="34" charset="-122"/>
                <a:ea typeface="微软雅黑" panose="020B0503020204020204" pitchFamily="34" charset="-122"/>
              </a:rPr>
              <a:t>为共产主义奋斗终身，随时准备为党和人民牺牲一切，</a:t>
            </a:r>
            <a:endParaRPr lang="en-US" altLang="zh-CN" sz="1900" spc="300" dirty="0">
              <a:solidFill>
                <a:srgbClr val="D4282A"/>
              </a:solidFill>
              <a:latin typeface="微软雅黑" panose="020B0503020204020204" pitchFamily="34" charset="-122"/>
              <a:ea typeface="微软雅黑" panose="020B0503020204020204" pitchFamily="34" charset="-122"/>
            </a:endParaRPr>
          </a:p>
          <a:p>
            <a:pPr algn="just">
              <a:lnSpc>
                <a:spcPct val="150000"/>
              </a:lnSpc>
              <a:buClr>
                <a:srgbClr val="FF0000"/>
              </a:buClr>
            </a:pPr>
            <a:r>
              <a:rPr lang="zh-CN" altLang="en-US" sz="1900" spc="300" dirty="0">
                <a:solidFill>
                  <a:srgbClr val="D4282A"/>
                </a:solidFill>
                <a:latin typeface="微软雅黑" panose="020B0503020204020204" pitchFamily="34" charset="-122"/>
                <a:ea typeface="微软雅黑" panose="020B0503020204020204" pitchFamily="34" charset="-122"/>
              </a:rPr>
              <a:t>永不叛党。</a:t>
            </a:r>
            <a:endParaRPr lang="zh-CN" altLang="en-US" sz="1900" spc="300" dirty="0">
              <a:solidFill>
                <a:srgbClr val="D4282A"/>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03445" y="1827085"/>
            <a:ext cx="4878528" cy="3543807"/>
          </a:xfrm>
          <a:prstGeom prst="rect">
            <a:avLst/>
          </a:prstGeom>
        </p:spPr>
      </p:pic>
      <p:sp>
        <p:nvSpPr>
          <p:cNvPr id="6" name="矩形 5"/>
          <p:cNvSpPr/>
          <p:nvPr/>
        </p:nvSpPr>
        <p:spPr>
          <a:xfrm>
            <a:off x="5224645" y="1765009"/>
            <a:ext cx="4171222" cy="704794"/>
          </a:xfrm>
          <a:prstGeom prst="rect">
            <a:avLst/>
          </a:prstGeom>
          <a:solidFill>
            <a:srgbClr val="BE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重温入党誓词</a:t>
            </a:r>
            <a:endParaRPr lang="zh-CN" altLang="en-US" sz="4800"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par>
                          <p:cTn id="25" fill="hold">
                            <p:stCondLst>
                              <p:cond delay="1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4"/>
                                        </p:tgtEl>
                                        <p:attrNameLst>
                                          <p:attrName>ppt_y</p:attrName>
                                        </p:attrNameLst>
                                      </p:cBhvr>
                                      <p:tavLst>
                                        <p:tav tm="0">
                                          <p:val>
                                            <p:strVal val="#ppt_y"/>
                                          </p:val>
                                        </p:tav>
                                        <p:tav tm="100000">
                                          <p:val>
                                            <p:strVal val="#ppt_y"/>
                                          </p:val>
                                        </p:tav>
                                      </p:tavLst>
                                    </p:anim>
                                    <p:anim calcmode="lin" valueType="num">
                                      <p:cBhvr>
                                        <p:cTn id="30"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925289" y="3190773"/>
            <a:ext cx="10741866" cy="837016"/>
            <a:chOff x="3653604" y="-3170778"/>
            <a:chExt cx="10741866" cy="837016"/>
          </a:xfrm>
        </p:grpSpPr>
        <p:sp>
          <p:nvSpPr>
            <p:cNvPr id="3" name="文本框 2"/>
            <p:cNvSpPr txBox="1"/>
            <p:nvPr/>
          </p:nvSpPr>
          <p:spPr>
            <a:xfrm>
              <a:off x="3653604" y="-3164759"/>
              <a:ext cx="6344255" cy="830997"/>
            </a:xfrm>
            <a:prstGeom prst="rect">
              <a:avLst/>
            </a:prstGeom>
            <a:noFill/>
          </p:spPr>
          <p:txBody>
            <a:bodyPr wrap="square" rtlCol="0">
              <a:spAutoFit/>
            </a:bodyPr>
            <a:lstStyle/>
            <a:p>
              <a:pPr algn="ctr"/>
              <a:r>
                <a:rPr kumimoji="1" lang="zh-CN" altLang="en-US" sz="4800" b="1" dirty="0" smtClean="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rPr>
                <a:t>弘扬红船精神</a:t>
              </a:r>
              <a:endParaRPr kumimoji="1" lang="zh-CN" altLang="en-US" sz="4800" b="1" dirty="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endParaRPr>
            </a:p>
          </p:txBody>
        </p:sp>
        <p:sp>
          <p:nvSpPr>
            <p:cNvPr id="4" name="文本框 3"/>
            <p:cNvSpPr txBox="1"/>
            <p:nvPr/>
          </p:nvSpPr>
          <p:spPr>
            <a:xfrm>
              <a:off x="8051215" y="-3170778"/>
              <a:ext cx="6344255" cy="830997"/>
            </a:xfrm>
            <a:prstGeom prst="rect">
              <a:avLst/>
            </a:prstGeom>
            <a:noFill/>
          </p:spPr>
          <p:txBody>
            <a:bodyPr wrap="square" rtlCol="0">
              <a:spAutoFit/>
            </a:bodyPr>
            <a:lstStyle/>
            <a:p>
              <a:pPr algn="ctr"/>
              <a:r>
                <a:rPr kumimoji="1" lang="zh-CN" altLang="en-US" sz="4800" b="1" dirty="0" smtClean="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rPr>
                <a:t>走在时代前列</a:t>
              </a:r>
              <a:endParaRPr kumimoji="1" lang="zh-CN" altLang="en-US" sz="4800" b="1" dirty="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endParaRPr>
            </a:p>
          </p:txBody>
        </p:sp>
      </p:grpSp>
      <p:sp>
        <p:nvSpPr>
          <p:cNvPr id="6" name="文本框 5"/>
          <p:cNvSpPr txBox="1"/>
          <p:nvPr/>
        </p:nvSpPr>
        <p:spPr>
          <a:xfrm>
            <a:off x="3236390" y="1582206"/>
            <a:ext cx="6344255" cy="1446550"/>
          </a:xfrm>
          <a:prstGeom prst="rect">
            <a:avLst/>
          </a:prstGeom>
          <a:noFill/>
        </p:spPr>
        <p:txBody>
          <a:bodyPr wrap="square" rtlCol="0">
            <a:spAutoFit/>
          </a:bodyPr>
          <a:lstStyle/>
          <a:p>
            <a:pPr algn="ctr"/>
            <a:r>
              <a:rPr kumimoji="1" lang="zh-CN" altLang="en-US" sz="8800" b="1" dirty="0" smtClean="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rPr>
              <a:t>谢谢观看</a:t>
            </a:r>
            <a:endParaRPr kumimoji="1" lang="zh-CN" altLang="en-US" sz="8800" b="1" dirty="0">
              <a:solidFill>
                <a:srgbClr val="D4282A"/>
              </a:solidFill>
              <a:effectLst>
                <a:outerShdw blurRad="63500" sx="102000" sy="102000" algn="ctr" rotWithShape="0">
                  <a:prstClr val="black">
                    <a:alpha val="40000"/>
                  </a:prstClr>
                </a:outerShdw>
              </a:effectLst>
              <a:latin typeface="FZQingKeBenYueSongS-R-GB" charset="-122"/>
              <a:ea typeface="FZQingKeBenYueSongS-R-GB" charset="-122"/>
              <a:cs typeface="FZQingKeBenYueSongS-R-GB"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D4282A"/>
                </a:solidFill>
                <a:latin typeface="微软雅黑" panose="020B0503020204020204" pitchFamily="34" charset="-122"/>
                <a:ea typeface="微软雅黑" panose="020B0503020204020204" pitchFamily="34" charset="-122"/>
              </a:rPr>
              <a:t>版权声明</a:t>
            </a:r>
            <a:endParaRPr lang="zh-CN" altLang="en-US" sz="2800" b="1" dirty="0">
              <a:solidFill>
                <a:srgbClr val="D4282A"/>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D4282A"/>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D4282A"/>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D4282A"/>
                </a:solidFill>
                <a:latin typeface="微软雅黑" panose="020B0503020204020204" pitchFamily="34" charset="-122"/>
                <a:ea typeface="微软雅黑" panose="020B0503020204020204" pitchFamily="34" charset="-122"/>
              </a:rPr>
              <a:t>PPT</a:t>
            </a:r>
            <a:r>
              <a:rPr lang="zh-CN" altLang="en-US" sz="1200" dirty="0">
                <a:solidFill>
                  <a:srgbClr val="D4282A"/>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D4282A"/>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D4282A"/>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D4282A"/>
                </a:solidFill>
                <a:latin typeface="微软雅黑" panose="020B0503020204020204" pitchFamily="34" charset="-122"/>
                <a:ea typeface="微软雅黑" panose="020B0503020204020204" pitchFamily="34" charset="-122"/>
              </a:rPr>
              <a:t>1.</a:t>
            </a:r>
            <a:r>
              <a:rPr lang="zh-CN" altLang="en-US" sz="1200" dirty="0">
                <a:solidFill>
                  <a:srgbClr val="D4282A"/>
                </a:solidFill>
                <a:latin typeface="微软雅黑" panose="020B0503020204020204" pitchFamily="34" charset="-122"/>
                <a:ea typeface="微软雅黑" panose="020B0503020204020204" pitchFamily="34" charset="-122"/>
              </a:rPr>
              <a:t>在包图网出售的</a:t>
            </a:r>
            <a:r>
              <a:rPr lang="en-US" altLang="zh-CN" sz="1200" dirty="0">
                <a:solidFill>
                  <a:srgbClr val="D4282A"/>
                </a:solidFill>
                <a:latin typeface="微软雅黑" panose="020B0503020204020204" pitchFamily="34" charset="-122"/>
                <a:ea typeface="微软雅黑" panose="020B0503020204020204" pitchFamily="34" charset="-122"/>
              </a:rPr>
              <a:t>PPT</a:t>
            </a:r>
            <a:r>
              <a:rPr lang="zh-CN" altLang="en-US" sz="1200" dirty="0">
                <a:solidFill>
                  <a:srgbClr val="D4282A"/>
                </a:solidFill>
                <a:latin typeface="微软雅黑" panose="020B0503020204020204" pitchFamily="34" charset="-122"/>
                <a:ea typeface="微软雅黑" panose="020B0503020204020204" pitchFamily="34" charset="-122"/>
              </a:rPr>
              <a:t>模板是免版税类（</a:t>
            </a:r>
            <a:r>
              <a:rPr lang="en-US" altLang="zh-CN" sz="1200" dirty="0">
                <a:solidFill>
                  <a:srgbClr val="D4282A"/>
                </a:solidFill>
                <a:latin typeface="微软雅黑" panose="020B0503020204020204" pitchFamily="34" charset="-122"/>
                <a:ea typeface="微软雅黑" panose="020B0503020204020204" pitchFamily="34" charset="-122"/>
              </a:rPr>
              <a:t>RF</a:t>
            </a:r>
            <a:r>
              <a:rPr lang="zh-CN" altLang="en-US" sz="1200" dirty="0">
                <a:solidFill>
                  <a:srgbClr val="D4282A"/>
                </a:solidFill>
                <a:latin typeface="微软雅黑" panose="020B0503020204020204" pitchFamily="34" charset="-122"/>
                <a:ea typeface="微软雅黑" panose="020B0503020204020204" pitchFamily="34" charset="-122"/>
              </a:rPr>
              <a:t>：</a:t>
            </a:r>
            <a:r>
              <a:rPr lang="en-US" altLang="zh-CN" sz="1200" dirty="0">
                <a:solidFill>
                  <a:srgbClr val="D4282A"/>
                </a:solidFill>
                <a:latin typeface="微软雅黑" panose="020B0503020204020204" pitchFamily="34" charset="-122"/>
                <a:ea typeface="微软雅黑" panose="020B0503020204020204" pitchFamily="34" charset="-122"/>
              </a:rPr>
              <a:t>Royalty-Free</a:t>
            </a:r>
            <a:r>
              <a:rPr lang="zh-CN" altLang="en-US" sz="1200" dirty="0">
                <a:solidFill>
                  <a:srgbClr val="D4282A"/>
                </a:solidFill>
                <a:latin typeface="微软雅黑" panose="020B0503020204020204" pitchFamily="34" charset="-122"/>
                <a:ea typeface="微软雅黑" panose="020B0503020204020204" pitchFamily="34" charset="-122"/>
              </a:rPr>
              <a:t>）正版受</a:t>
            </a:r>
            <a:r>
              <a:rPr lang="en-US" altLang="zh-CN" sz="1200" dirty="0">
                <a:solidFill>
                  <a:srgbClr val="D4282A"/>
                </a:solidFill>
                <a:latin typeface="微软雅黑" panose="020B0503020204020204" pitchFamily="34" charset="-122"/>
                <a:ea typeface="微软雅黑" panose="020B0503020204020204" pitchFamily="34" charset="-122"/>
              </a:rPr>
              <a:t>《</a:t>
            </a:r>
            <a:r>
              <a:rPr lang="zh-CN" altLang="en-US" sz="1200" dirty="0">
                <a:solidFill>
                  <a:srgbClr val="D4282A"/>
                </a:solidFill>
                <a:latin typeface="微软雅黑" panose="020B0503020204020204" pitchFamily="34" charset="-122"/>
                <a:ea typeface="微软雅黑" panose="020B0503020204020204" pitchFamily="34" charset="-122"/>
              </a:rPr>
              <a:t>中国人民共和国著作法</a:t>
            </a:r>
            <a:r>
              <a:rPr lang="en-US" altLang="zh-CN" sz="1200" dirty="0">
                <a:solidFill>
                  <a:srgbClr val="D4282A"/>
                </a:solidFill>
                <a:latin typeface="微软雅黑" panose="020B0503020204020204" pitchFamily="34" charset="-122"/>
                <a:ea typeface="微软雅黑" panose="020B0503020204020204" pitchFamily="34" charset="-122"/>
              </a:rPr>
              <a:t>》</a:t>
            </a:r>
            <a:r>
              <a:rPr lang="zh-CN" altLang="en-US" sz="1200" dirty="0">
                <a:solidFill>
                  <a:srgbClr val="D4282A"/>
                </a:solidFill>
                <a:latin typeface="微软雅黑" panose="020B0503020204020204" pitchFamily="34" charset="-122"/>
                <a:ea typeface="微软雅黑" panose="020B0503020204020204" pitchFamily="34" charset="-122"/>
              </a:rPr>
              <a:t>和</a:t>
            </a:r>
            <a:r>
              <a:rPr lang="en-US" altLang="zh-CN" sz="1200" dirty="0">
                <a:solidFill>
                  <a:srgbClr val="D4282A"/>
                </a:solidFill>
                <a:latin typeface="微软雅黑" panose="020B0503020204020204" pitchFamily="34" charset="-122"/>
                <a:ea typeface="微软雅黑" panose="020B0503020204020204" pitchFamily="34" charset="-122"/>
              </a:rPr>
              <a:t>《</a:t>
            </a:r>
            <a:r>
              <a:rPr lang="zh-CN" altLang="en-US" sz="1200" dirty="0">
                <a:solidFill>
                  <a:srgbClr val="D4282A"/>
                </a:solidFill>
                <a:latin typeface="微软雅黑" panose="020B0503020204020204" pitchFamily="34" charset="-122"/>
                <a:ea typeface="微软雅黑" panose="020B0503020204020204" pitchFamily="34" charset="-122"/>
              </a:rPr>
              <a:t>世界版权公约</a:t>
            </a:r>
            <a:r>
              <a:rPr lang="en-US" altLang="zh-CN" sz="1200" dirty="0">
                <a:solidFill>
                  <a:srgbClr val="D4282A"/>
                </a:solidFill>
                <a:latin typeface="微软雅黑" panose="020B0503020204020204" pitchFamily="34" charset="-122"/>
                <a:ea typeface="微软雅黑" panose="020B0503020204020204" pitchFamily="34" charset="-122"/>
              </a:rPr>
              <a:t>》</a:t>
            </a:r>
            <a:r>
              <a:rPr lang="zh-CN" altLang="en-US" sz="1200" dirty="0">
                <a:solidFill>
                  <a:srgbClr val="D4282A"/>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D4282A"/>
                </a:solidFill>
                <a:latin typeface="微软雅黑" panose="020B0503020204020204" pitchFamily="34" charset="-122"/>
                <a:ea typeface="微软雅黑" panose="020B0503020204020204" pitchFamily="34" charset="-122"/>
              </a:rPr>
              <a:t>PPT</a:t>
            </a:r>
            <a:r>
              <a:rPr lang="zh-CN" altLang="en-US" sz="1200" dirty="0">
                <a:solidFill>
                  <a:srgbClr val="D4282A"/>
                </a:solidFill>
                <a:latin typeface="微软雅黑" panose="020B0503020204020204" pitchFamily="34" charset="-122"/>
                <a:ea typeface="微软雅黑" panose="020B0503020204020204" pitchFamily="34" charset="-122"/>
              </a:rPr>
              <a:t>模板素材的使用权。</a:t>
            </a:r>
            <a:endParaRPr lang="zh-CN" altLang="en-US" sz="1200" dirty="0">
              <a:solidFill>
                <a:srgbClr val="D4282A"/>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D4282A"/>
                </a:solidFill>
                <a:latin typeface="微软雅黑" panose="020B0503020204020204" pitchFamily="34" charset="-122"/>
                <a:ea typeface="微软雅黑" panose="020B0503020204020204" pitchFamily="34" charset="-122"/>
              </a:rPr>
              <a:t>2.</a:t>
            </a:r>
            <a:r>
              <a:rPr lang="zh-CN" altLang="en-US" sz="1200" dirty="0">
                <a:solidFill>
                  <a:srgbClr val="D4282A"/>
                </a:solidFill>
                <a:latin typeface="微软雅黑" panose="020B0503020204020204" pitchFamily="34" charset="-122"/>
                <a:ea typeface="微软雅黑" panose="020B0503020204020204" pitchFamily="34" charset="-122"/>
              </a:rPr>
              <a:t>不得将包图网的</a:t>
            </a:r>
            <a:r>
              <a:rPr lang="en-US" altLang="zh-CN" sz="1200" dirty="0">
                <a:solidFill>
                  <a:srgbClr val="D4282A"/>
                </a:solidFill>
                <a:latin typeface="微软雅黑" panose="020B0503020204020204" pitchFamily="34" charset="-122"/>
                <a:ea typeface="微软雅黑" panose="020B0503020204020204" pitchFamily="34" charset="-122"/>
              </a:rPr>
              <a:t>PPT</a:t>
            </a:r>
            <a:r>
              <a:rPr lang="zh-CN" altLang="en-US" sz="1200" dirty="0">
                <a:solidFill>
                  <a:srgbClr val="D4282A"/>
                </a:solidFill>
                <a:latin typeface="微软雅黑" panose="020B0503020204020204" pitchFamily="34" charset="-122"/>
                <a:ea typeface="微软雅黑" panose="020B0503020204020204" pitchFamily="34" charset="-122"/>
              </a:rPr>
              <a:t>模板、</a:t>
            </a:r>
            <a:r>
              <a:rPr lang="en-US" altLang="zh-CN" sz="1200" dirty="0">
                <a:solidFill>
                  <a:srgbClr val="D4282A"/>
                </a:solidFill>
                <a:latin typeface="微软雅黑" panose="020B0503020204020204" pitchFamily="34" charset="-122"/>
                <a:ea typeface="微软雅黑" panose="020B0503020204020204" pitchFamily="34" charset="-122"/>
              </a:rPr>
              <a:t>PPT</a:t>
            </a:r>
            <a:r>
              <a:rPr lang="zh-CN" altLang="en-US" sz="1200" dirty="0">
                <a:solidFill>
                  <a:srgbClr val="D4282A"/>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endParaRPr lang="zh-CN" altLang="en-US" sz="1200" dirty="0">
              <a:solidFill>
                <a:srgbClr val="D4282A"/>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652955" y="4369555"/>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D4282A"/>
                </a:solidFill>
              </a:rPr>
              <a:t>更多精品</a:t>
            </a:r>
            <a:r>
              <a:rPr lang="en-US" altLang="zh-CN" b="1" dirty="0">
                <a:solidFill>
                  <a:srgbClr val="D4282A"/>
                </a:solidFill>
              </a:rPr>
              <a:t>PPT</a:t>
            </a:r>
            <a:r>
              <a:rPr lang="zh-CN" altLang="en-US" b="1" dirty="0">
                <a:solidFill>
                  <a:srgbClr val="D4282A"/>
                </a:solidFill>
              </a:rPr>
              <a:t>模板：</a:t>
            </a:r>
            <a:r>
              <a:rPr lang="en-US" altLang="zh-CN" b="1" dirty="0">
                <a:solidFill>
                  <a:srgbClr val="D4282A"/>
                </a:solidFill>
                <a:hlinkClick r:id="rId1"/>
              </a:rPr>
              <a:t>http://ibaotu.com/ppt/</a:t>
            </a:r>
            <a:endParaRPr lang="zh-CN" altLang="en-US" b="1" dirty="0">
              <a:solidFill>
                <a:srgbClr val="D4282A"/>
              </a:solidFill>
            </a:endParaRPr>
          </a:p>
        </p:txBody>
      </p:sp>
      <p:grpSp>
        <p:nvGrpSpPr>
          <p:cNvPr id="12" name="组合 11"/>
          <p:cNvGrpSpPr/>
          <p:nvPr/>
        </p:nvGrpSpPr>
        <p:grpSpPr>
          <a:xfrm>
            <a:off x="9313097" y="4369555"/>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D4282A"/>
                </a:solidFill>
                <a:highlight>
                  <a:srgbClr val="FFFF00"/>
                </a:highlight>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solidFill>
                    <a:srgbClr val="D4282A"/>
                  </a:solidFill>
                  <a:latin typeface="微软雅黑" panose="020B0503020204020204" pitchFamily="34" charset="-122"/>
                  <a:ea typeface="微软雅黑" panose="020B0503020204020204" pitchFamily="34" charset="-122"/>
                  <a:hlinkClick r:id="rId1"/>
                </a:rPr>
                <a:t>点击进入</a:t>
              </a:r>
              <a:endParaRPr lang="zh-CN" altLang="en-US" b="1" dirty="0">
                <a:solidFill>
                  <a:srgbClr val="D4282A"/>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952129" y="1769315"/>
            <a:ext cx="2855851" cy="3202129"/>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noFill/>
          <a:ln w="12700">
            <a:solidFill>
              <a:srgbClr val="D4282A"/>
            </a:solidFill>
          </a:ln>
        </p:spPr>
        <p:txBody>
          <a:bodyPr vert="horz" wrap="square" lIns="91440" tIns="45720" rIns="91440" bIns="45720" numCol="1" anchor="t" anchorCtr="0" compatLnSpc="1"/>
          <a:lstStyle/>
          <a:p>
            <a:endParaRPr lang="zh-CN" altLang="en-US"/>
          </a:p>
        </p:txBody>
      </p:sp>
      <p:sp>
        <p:nvSpPr>
          <p:cNvPr id="3" name="Freeform 5"/>
          <p:cNvSpPr/>
          <p:nvPr/>
        </p:nvSpPr>
        <p:spPr bwMode="auto">
          <a:xfrm>
            <a:off x="1182163" y="2027241"/>
            <a:ext cx="2395783" cy="2686277"/>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rgbClr val="BE0000"/>
          </a:solidFill>
          <a:ln w="28575">
            <a:gradFill>
              <a:gsLst>
                <a:gs pos="50000">
                  <a:srgbClr val="FFFF00"/>
                </a:gs>
                <a:gs pos="0">
                  <a:srgbClr val="FFA000"/>
                </a:gs>
                <a:gs pos="100000">
                  <a:srgbClr val="FFA000"/>
                </a:gs>
              </a:gsLst>
              <a:lin ang="1800000" scaled="0"/>
            </a:grad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1191152" y="2968787"/>
            <a:ext cx="2377804" cy="1107996"/>
          </a:xfrm>
          <a:prstGeom prst="rect">
            <a:avLst/>
          </a:prstGeom>
          <a:noFill/>
          <a:effectLst/>
        </p:spPr>
        <p:txBody>
          <a:bodyPr wrap="square" rtlCol="0">
            <a:spAutoFit/>
          </a:bodyPr>
          <a:lstStyle/>
          <a:p>
            <a:pPr algn="ctr"/>
            <a:r>
              <a:rPr lang="zh-CN" altLang="en-US" sz="6600" b="1" dirty="0">
                <a:gradFill>
                  <a:gsLst>
                    <a:gs pos="0">
                      <a:srgbClr val="FFC000"/>
                    </a:gs>
                    <a:gs pos="33000">
                      <a:srgbClr val="FFFF99"/>
                    </a:gs>
                    <a:gs pos="66000">
                      <a:srgbClr val="F2B800"/>
                    </a:gs>
                    <a:gs pos="100000">
                      <a:srgbClr val="FFFF00"/>
                    </a:gs>
                  </a:gsLst>
                  <a:lin ang="54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rPr>
              <a:t>目录</a:t>
            </a:r>
            <a:endParaRPr lang="zh-CN" altLang="en-US" sz="6600" b="1" dirty="0">
              <a:gradFill>
                <a:gsLst>
                  <a:gs pos="0">
                    <a:srgbClr val="FFC000"/>
                  </a:gs>
                  <a:gs pos="33000">
                    <a:srgbClr val="FFFF99"/>
                  </a:gs>
                  <a:gs pos="66000">
                    <a:srgbClr val="F2B800"/>
                  </a:gs>
                  <a:gs pos="100000">
                    <a:srgbClr val="FFFF00"/>
                  </a:gs>
                </a:gsLst>
                <a:lin ang="5400000" scaled="0"/>
              </a:gradFill>
              <a:effectLst>
                <a:outerShdw blurRad="152400" dist="152400" dir="2700000" algn="tl" rotWithShape="0">
                  <a:prstClr val="black">
                    <a:alpha val="60000"/>
                  </a:prst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87266" y="2300627"/>
            <a:ext cx="785577" cy="668160"/>
          </a:xfrm>
          <a:prstGeom prst="rect">
            <a:avLst/>
          </a:prstGeom>
        </p:spPr>
      </p:pic>
      <p:grpSp>
        <p:nvGrpSpPr>
          <p:cNvPr id="6" name="组合 29"/>
          <p:cNvGrpSpPr/>
          <p:nvPr/>
        </p:nvGrpSpPr>
        <p:grpSpPr>
          <a:xfrm>
            <a:off x="5058512" y="1336454"/>
            <a:ext cx="5405002" cy="523220"/>
            <a:chOff x="5544649" y="861109"/>
            <a:chExt cx="5405002" cy="523220"/>
          </a:xfrm>
        </p:grpSpPr>
        <p:sp>
          <p:nvSpPr>
            <p:cNvPr id="7" name="圆角矩形 6"/>
            <p:cNvSpPr/>
            <p:nvPr/>
          </p:nvSpPr>
          <p:spPr>
            <a:xfrm>
              <a:off x="5544649" y="861109"/>
              <a:ext cx="5405002" cy="523220"/>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62756" y="891887"/>
              <a:ext cx="4786895"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弘扬“红船精神”走在时代前列</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圆角矩形 8"/>
            <p:cNvSpPr>
              <a:spLocks noChangeAspect="1"/>
            </p:cNvSpPr>
            <p:nvPr/>
          </p:nvSpPr>
          <p:spPr>
            <a:xfrm>
              <a:off x="5600920" y="906719"/>
              <a:ext cx="430993" cy="432000"/>
            </a:xfrm>
            <a:prstGeom prst="roundRect">
              <a:avLst/>
            </a:prstGeom>
            <a:solidFill>
              <a:srgbClr val="FFC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BE0000"/>
                  </a:solidFill>
                  <a:latin typeface="微软雅黑" panose="020B0503020204020204" pitchFamily="34" charset="-122"/>
                  <a:ea typeface="微软雅黑" panose="020B0503020204020204" pitchFamily="34" charset="-122"/>
                </a:rPr>
                <a:t>1</a:t>
              </a:r>
              <a:endParaRPr lang="zh-CN" altLang="en-US" sz="2800" b="1" dirty="0">
                <a:solidFill>
                  <a:srgbClr val="BE0000"/>
                </a:solidFill>
                <a:latin typeface="微软雅黑" panose="020B0503020204020204" pitchFamily="34" charset="-122"/>
                <a:ea typeface="微软雅黑" panose="020B0503020204020204" pitchFamily="34" charset="-122"/>
              </a:endParaRPr>
            </a:p>
          </p:txBody>
        </p:sp>
      </p:grpSp>
      <p:grpSp>
        <p:nvGrpSpPr>
          <p:cNvPr id="10" name="组合 30"/>
          <p:cNvGrpSpPr/>
          <p:nvPr/>
        </p:nvGrpSpPr>
        <p:grpSpPr>
          <a:xfrm>
            <a:off x="5058512" y="2162694"/>
            <a:ext cx="5405002" cy="523220"/>
            <a:chOff x="5544649" y="1533136"/>
            <a:chExt cx="5405002" cy="523220"/>
          </a:xfrm>
        </p:grpSpPr>
        <p:sp>
          <p:nvSpPr>
            <p:cNvPr id="11" name="圆角矩形 10"/>
            <p:cNvSpPr/>
            <p:nvPr/>
          </p:nvSpPr>
          <p:spPr>
            <a:xfrm>
              <a:off x="5544649" y="1533136"/>
              <a:ext cx="5405002" cy="523220"/>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8765" y="1563914"/>
              <a:ext cx="4850886"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“红船精神”</a:t>
              </a:r>
              <a:r>
                <a:rPr lang="en-US" altLang="zh-CN" sz="2400" b="1" dirty="0" smtClean="0">
                  <a:solidFill>
                    <a:schemeClr val="bg1"/>
                  </a:solidFill>
                  <a:latin typeface="微软雅黑" panose="020B0503020204020204" pitchFamily="34" charset="-122"/>
                  <a:ea typeface="微软雅黑" panose="020B0503020204020204" pitchFamily="34" charset="-122"/>
                </a:rPr>
                <a:t>—</a:t>
              </a:r>
              <a:r>
                <a:rPr lang="zh-CN" altLang="en-US" sz="2400" b="1" dirty="0" smtClean="0">
                  <a:solidFill>
                    <a:schemeClr val="bg1"/>
                  </a:solidFill>
                  <a:latin typeface="微软雅黑" panose="020B0503020204020204" pitchFamily="34" charset="-122"/>
                  <a:ea typeface="微软雅黑" panose="020B0503020204020204" pitchFamily="34" charset="-122"/>
                </a:rPr>
                <a:t>党的先进性之源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a:spLocks noChangeAspect="1"/>
            </p:cNvSpPr>
            <p:nvPr/>
          </p:nvSpPr>
          <p:spPr>
            <a:xfrm>
              <a:off x="5600920" y="1578746"/>
              <a:ext cx="430993" cy="432000"/>
            </a:xfrm>
            <a:prstGeom prst="roundRect">
              <a:avLst/>
            </a:prstGeom>
            <a:solidFill>
              <a:srgbClr val="FFC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BE0000"/>
                  </a:solidFill>
                  <a:latin typeface="微软雅黑" panose="020B0503020204020204" pitchFamily="34" charset="-122"/>
                  <a:ea typeface="微软雅黑" panose="020B0503020204020204" pitchFamily="34" charset="-122"/>
                </a:rPr>
                <a:t>2</a:t>
              </a:r>
              <a:endParaRPr lang="zh-CN" altLang="en-US" sz="2800" b="1" dirty="0">
                <a:solidFill>
                  <a:srgbClr val="BE0000"/>
                </a:solidFill>
                <a:latin typeface="微软雅黑" panose="020B0503020204020204" pitchFamily="34" charset="-122"/>
                <a:ea typeface="微软雅黑" panose="020B0503020204020204" pitchFamily="34" charset="-122"/>
              </a:endParaRPr>
            </a:p>
          </p:txBody>
        </p:sp>
      </p:grpSp>
      <p:grpSp>
        <p:nvGrpSpPr>
          <p:cNvPr id="14" name="组合 31"/>
          <p:cNvGrpSpPr/>
          <p:nvPr/>
        </p:nvGrpSpPr>
        <p:grpSpPr>
          <a:xfrm>
            <a:off x="5058512" y="2988934"/>
            <a:ext cx="5405002" cy="523220"/>
            <a:chOff x="5544649" y="2205163"/>
            <a:chExt cx="5405002" cy="523220"/>
          </a:xfrm>
        </p:grpSpPr>
        <p:sp>
          <p:nvSpPr>
            <p:cNvPr id="15" name="圆角矩形 14"/>
            <p:cNvSpPr/>
            <p:nvPr/>
          </p:nvSpPr>
          <p:spPr>
            <a:xfrm>
              <a:off x="5544649" y="2205163"/>
              <a:ext cx="5405002" cy="523220"/>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62756" y="2297496"/>
              <a:ext cx="4543827" cy="338554"/>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“红船精神</a:t>
              </a:r>
              <a:r>
                <a:rPr lang="zh-CN" altLang="en-US" sz="1600" b="1" dirty="0" smtClean="0">
                  <a:solidFill>
                    <a:schemeClr val="bg1"/>
                  </a:solidFill>
                  <a:latin typeface="微软雅黑" panose="020B0503020204020204" pitchFamily="34" charset="-122"/>
                  <a:ea typeface="微软雅黑" panose="020B0503020204020204" pitchFamily="34" charset="-122"/>
                </a:rPr>
                <a:t>”对党的先进性建设具有重要意义</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a:spLocks noChangeAspect="1"/>
            </p:cNvSpPr>
            <p:nvPr/>
          </p:nvSpPr>
          <p:spPr>
            <a:xfrm>
              <a:off x="5600920" y="2250773"/>
              <a:ext cx="430993" cy="432000"/>
            </a:xfrm>
            <a:prstGeom prst="roundRect">
              <a:avLst/>
            </a:prstGeom>
            <a:solidFill>
              <a:srgbClr val="FFC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BE0000"/>
                  </a:solidFill>
                  <a:latin typeface="微软雅黑" panose="020B0503020204020204" pitchFamily="34" charset="-122"/>
                  <a:ea typeface="微软雅黑" panose="020B0503020204020204" pitchFamily="34" charset="-122"/>
                </a:rPr>
                <a:t>3</a:t>
              </a:r>
              <a:endParaRPr lang="zh-CN" altLang="en-US" sz="2800" b="1" dirty="0">
                <a:solidFill>
                  <a:srgbClr val="BE0000"/>
                </a:solidFill>
                <a:latin typeface="微软雅黑" panose="020B0503020204020204" pitchFamily="34" charset="-122"/>
                <a:ea typeface="微软雅黑" panose="020B0503020204020204" pitchFamily="34" charset="-122"/>
              </a:endParaRPr>
            </a:p>
          </p:txBody>
        </p:sp>
      </p:grpSp>
      <p:grpSp>
        <p:nvGrpSpPr>
          <p:cNvPr id="18" name="组合 32"/>
          <p:cNvGrpSpPr/>
          <p:nvPr/>
        </p:nvGrpSpPr>
        <p:grpSpPr>
          <a:xfrm>
            <a:off x="5058512" y="3815173"/>
            <a:ext cx="5405002" cy="523220"/>
            <a:chOff x="5544649" y="2877190"/>
            <a:chExt cx="4752902" cy="523220"/>
          </a:xfrm>
        </p:grpSpPr>
        <p:sp>
          <p:nvSpPr>
            <p:cNvPr id="19" name="圆角矩形 18"/>
            <p:cNvSpPr/>
            <p:nvPr/>
          </p:nvSpPr>
          <p:spPr>
            <a:xfrm>
              <a:off x="5544649" y="2877190"/>
              <a:ext cx="4752902" cy="523220"/>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088183" y="2938745"/>
              <a:ext cx="4209368" cy="40011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在新的时间中</a:t>
              </a:r>
              <a:r>
                <a:rPr lang="zh-CN" altLang="en-US" sz="2000" b="1" dirty="0">
                  <a:solidFill>
                    <a:schemeClr val="bg1"/>
                  </a:solidFill>
                  <a:latin typeface="微软雅黑" panose="020B0503020204020204" pitchFamily="34" charset="-122"/>
                  <a:ea typeface="微软雅黑" panose="020B0503020204020204" pitchFamily="34" charset="-122"/>
                </a:rPr>
                <a:t>继承和弘扬“红船精神”</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a:spLocks noChangeAspect="1"/>
            </p:cNvSpPr>
            <p:nvPr/>
          </p:nvSpPr>
          <p:spPr>
            <a:xfrm>
              <a:off x="5600920" y="2922800"/>
              <a:ext cx="430993" cy="432000"/>
            </a:xfrm>
            <a:prstGeom prst="roundRect">
              <a:avLst/>
            </a:prstGeom>
            <a:solidFill>
              <a:srgbClr val="FFC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BE0000"/>
                  </a:solidFill>
                  <a:latin typeface="微软雅黑" panose="020B0503020204020204" pitchFamily="34" charset="-122"/>
                  <a:ea typeface="微软雅黑" panose="020B0503020204020204" pitchFamily="34" charset="-122"/>
                </a:rPr>
                <a:t>4</a:t>
              </a:r>
              <a:endParaRPr lang="zh-CN" altLang="en-US" sz="2800" b="1" dirty="0">
                <a:solidFill>
                  <a:srgbClr val="BE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6" presetClass="emph" presetSubtype="0" decel="100000" fill="hold" grpId="1" nodeType="withEffect">
                                  <p:stCondLst>
                                    <p:cond delay="200"/>
                                  </p:stCondLst>
                                  <p:childTnLst>
                                    <p:animScale>
                                      <p:cBhvr>
                                        <p:cTn id="11" dur="250" fill="hold"/>
                                        <p:tgtEl>
                                          <p:spTgt spid="2"/>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 calcmode="lin" valueType="num">
                                      <p:cBhvr>
                                        <p:cTn id="16" dur="250" fill="hold"/>
                                        <p:tgtEl>
                                          <p:spTgt spid="3"/>
                                        </p:tgtEl>
                                        <p:attrNameLst>
                                          <p:attrName>ppt_w</p:attrName>
                                        </p:attrNameLst>
                                      </p:cBhvr>
                                      <p:tavLst>
                                        <p:tav tm="0">
                                          <p:val>
                                            <p:fltVal val="0"/>
                                          </p:val>
                                        </p:tav>
                                        <p:tav tm="100000">
                                          <p:val>
                                            <p:strVal val="#ppt_w"/>
                                          </p:val>
                                        </p:tav>
                                      </p:tavLst>
                                    </p:anim>
                                    <p:anim calcmode="lin" valueType="num">
                                      <p:cBhvr>
                                        <p:cTn id="17" dur="250" fill="hold"/>
                                        <p:tgtEl>
                                          <p:spTgt spid="3"/>
                                        </p:tgtEl>
                                        <p:attrNameLst>
                                          <p:attrName>ppt_h</p:attrName>
                                        </p:attrNameLst>
                                      </p:cBhvr>
                                      <p:tavLst>
                                        <p:tav tm="0">
                                          <p:val>
                                            <p:fltVal val="0"/>
                                          </p:val>
                                        </p:tav>
                                        <p:tav tm="100000">
                                          <p:val>
                                            <p:strVal val="#ppt_h"/>
                                          </p:val>
                                        </p:tav>
                                      </p:tavLst>
                                    </p:anim>
                                    <p:animEffect transition="in" filter="fade">
                                      <p:cBhvr>
                                        <p:cTn id="18" dur="250"/>
                                        <p:tgtEl>
                                          <p:spTgt spid="3"/>
                                        </p:tgtEl>
                                      </p:cBhvr>
                                    </p:animEffect>
                                  </p:childTnLst>
                                </p:cTn>
                              </p:par>
                              <p:par>
                                <p:cTn id="19" presetID="6" presetClass="emph" presetSubtype="0" decel="100000" fill="hold" grpId="1" nodeType="withEffect">
                                  <p:stCondLst>
                                    <p:cond delay="600"/>
                                  </p:stCondLst>
                                  <p:childTnLst>
                                    <p:animScale>
                                      <p:cBhvr>
                                        <p:cTn id="20" dur="250" fill="hold"/>
                                        <p:tgtEl>
                                          <p:spTgt spid="3"/>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3"/>
                                        </p:tgtEl>
                                      </p:cBhvr>
                                      <p:by x="83000" y="83000"/>
                                    </p:animScale>
                                  </p:childTnLst>
                                </p:cTn>
                              </p:par>
                              <p:par>
                                <p:cTn id="23" presetID="53" presetClass="entr" presetSubtype="16"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250" fill="hold"/>
                                        <p:tgtEl>
                                          <p:spTgt spid="5"/>
                                        </p:tgtEl>
                                        <p:attrNameLst>
                                          <p:attrName>ppt_w</p:attrName>
                                        </p:attrNameLst>
                                      </p:cBhvr>
                                      <p:tavLst>
                                        <p:tav tm="0">
                                          <p:val>
                                            <p:fltVal val="0"/>
                                          </p:val>
                                        </p:tav>
                                        <p:tav tm="100000">
                                          <p:val>
                                            <p:strVal val="#ppt_w"/>
                                          </p:val>
                                        </p:tav>
                                      </p:tavLst>
                                    </p:anim>
                                    <p:anim calcmode="lin" valueType="num">
                                      <p:cBhvr>
                                        <p:cTn id="26" dur="250" fill="hold"/>
                                        <p:tgtEl>
                                          <p:spTgt spid="5"/>
                                        </p:tgtEl>
                                        <p:attrNameLst>
                                          <p:attrName>ppt_h</p:attrName>
                                        </p:attrNameLst>
                                      </p:cBhvr>
                                      <p:tavLst>
                                        <p:tav tm="0">
                                          <p:val>
                                            <p:fltVal val="0"/>
                                          </p:val>
                                        </p:tav>
                                        <p:tav tm="100000">
                                          <p:val>
                                            <p:strVal val="#ppt_h"/>
                                          </p:val>
                                        </p:tav>
                                      </p:tavLst>
                                    </p:anim>
                                    <p:animEffect transition="in" filter="fade">
                                      <p:cBhvr>
                                        <p:cTn id="27" dur="250"/>
                                        <p:tgtEl>
                                          <p:spTgt spid="5"/>
                                        </p:tgtEl>
                                      </p:cBhvr>
                                    </p:animEffect>
                                  </p:childTnLst>
                                </p:cTn>
                              </p:par>
                              <p:par>
                                <p:cTn id="28" presetID="6" presetClass="emph" presetSubtype="0" decel="100000" fill="hold" nodeType="withEffect">
                                  <p:stCondLst>
                                    <p:cond delay="800"/>
                                  </p:stCondLst>
                                  <p:childTnLst>
                                    <p:animScale>
                                      <p:cBhvr>
                                        <p:cTn id="29" dur="250" fill="hold"/>
                                        <p:tgtEl>
                                          <p:spTgt spid="5"/>
                                        </p:tgtEl>
                                      </p:cBhvr>
                                      <p:by x="120000" y="120000"/>
                                    </p:animScale>
                                  </p:childTnLst>
                                </p:cTn>
                              </p:par>
                              <p:par>
                                <p:cTn id="30" presetID="6" presetClass="emph" presetSubtype="0" decel="100000" fill="hold" nodeType="withEffect">
                                  <p:stCondLst>
                                    <p:cond delay="1000"/>
                                  </p:stCondLst>
                                  <p:childTnLst>
                                    <p:animScale>
                                      <p:cBhvr>
                                        <p:cTn id="31" dur="250" fill="hold"/>
                                        <p:tgtEl>
                                          <p:spTgt spid="5"/>
                                        </p:tgtEl>
                                      </p:cBhvr>
                                      <p:by x="83000" y="83000"/>
                                    </p:animScale>
                                  </p:childTnLst>
                                </p:cTn>
                              </p:par>
                              <p:par>
                                <p:cTn id="32" presetID="53" presetClass="entr" presetSubtype="16" fill="hold" grpId="0" nodeType="withEffect">
                                  <p:stCondLst>
                                    <p:cond delay="600"/>
                                  </p:stCondLst>
                                  <p:childTnLst>
                                    <p:set>
                                      <p:cBhvr>
                                        <p:cTn id="33" dur="1" fill="hold">
                                          <p:stCondLst>
                                            <p:cond delay="0"/>
                                          </p:stCondLst>
                                        </p:cTn>
                                        <p:tgtEl>
                                          <p:spTgt spid="4"/>
                                        </p:tgtEl>
                                        <p:attrNameLst>
                                          <p:attrName>style.visibility</p:attrName>
                                        </p:attrNameLst>
                                      </p:cBhvr>
                                      <p:to>
                                        <p:strVal val="visible"/>
                                      </p:to>
                                    </p:set>
                                    <p:anim calcmode="lin" valueType="num">
                                      <p:cBhvr>
                                        <p:cTn id="34" dur="250" fill="hold"/>
                                        <p:tgtEl>
                                          <p:spTgt spid="4"/>
                                        </p:tgtEl>
                                        <p:attrNameLst>
                                          <p:attrName>ppt_w</p:attrName>
                                        </p:attrNameLst>
                                      </p:cBhvr>
                                      <p:tavLst>
                                        <p:tav tm="0">
                                          <p:val>
                                            <p:fltVal val="0"/>
                                          </p:val>
                                        </p:tav>
                                        <p:tav tm="100000">
                                          <p:val>
                                            <p:strVal val="#ppt_w"/>
                                          </p:val>
                                        </p:tav>
                                      </p:tavLst>
                                    </p:anim>
                                    <p:anim calcmode="lin" valueType="num">
                                      <p:cBhvr>
                                        <p:cTn id="35" dur="250" fill="hold"/>
                                        <p:tgtEl>
                                          <p:spTgt spid="4"/>
                                        </p:tgtEl>
                                        <p:attrNameLst>
                                          <p:attrName>ppt_h</p:attrName>
                                        </p:attrNameLst>
                                      </p:cBhvr>
                                      <p:tavLst>
                                        <p:tav tm="0">
                                          <p:val>
                                            <p:fltVal val="0"/>
                                          </p:val>
                                        </p:tav>
                                        <p:tav tm="100000">
                                          <p:val>
                                            <p:strVal val="#ppt_h"/>
                                          </p:val>
                                        </p:tav>
                                      </p:tavLst>
                                    </p:anim>
                                    <p:animEffect transition="in" filter="fade">
                                      <p:cBhvr>
                                        <p:cTn id="36" dur="250"/>
                                        <p:tgtEl>
                                          <p:spTgt spid="4"/>
                                        </p:tgtEl>
                                      </p:cBhvr>
                                    </p:animEffect>
                                  </p:childTnLst>
                                </p:cTn>
                              </p:par>
                              <p:par>
                                <p:cTn id="37" presetID="6" presetClass="emph" presetSubtype="0" decel="100000" fill="hold" grpId="1" nodeType="withEffect">
                                  <p:stCondLst>
                                    <p:cond delay="800"/>
                                  </p:stCondLst>
                                  <p:childTnLst>
                                    <p:animScale>
                                      <p:cBhvr>
                                        <p:cTn id="38" dur="250" fill="hold"/>
                                        <p:tgtEl>
                                          <p:spTgt spid="4"/>
                                        </p:tgtEl>
                                      </p:cBhvr>
                                      <p:by x="120000" y="120000"/>
                                    </p:animScale>
                                  </p:childTnLst>
                                </p:cTn>
                              </p:par>
                              <p:par>
                                <p:cTn id="39" presetID="6" presetClass="emph" presetSubtype="0" decel="100000" fill="hold" grpId="2" nodeType="withEffect">
                                  <p:stCondLst>
                                    <p:cond delay="1000"/>
                                  </p:stCondLst>
                                  <p:childTnLst>
                                    <p:animScale>
                                      <p:cBhvr>
                                        <p:cTn id="40" dur="250" fill="hold"/>
                                        <p:tgtEl>
                                          <p:spTgt spid="4"/>
                                        </p:tgtEl>
                                      </p:cBhvr>
                                      <p:by x="83000" y="83000"/>
                                    </p:animScale>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par>
                                <p:cTn id="47" presetID="35" presetClass="path" presetSubtype="0" accel="50000" decel="50000" fill="hold" nodeType="withEffect">
                                  <p:stCondLst>
                                    <p:cond delay="0"/>
                                  </p:stCondLst>
                                  <p:childTnLst>
                                    <p:animMotion origin="layout" path="M 1.25E-6 -1.11111E-6 L 0.31575 -1.11111E-6 " pathEditMode="relative" rAng="0" ptsTypes="AA">
                                      <p:cBhvr>
                                        <p:cTn id="48" dur="1000" spd="-100000" fill="hold"/>
                                        <p:tgtEl>
                                          <p:spTgt spid="6"/>
                                        </p:tgtEl>
                                        <p:attrNameLst>
                                          <p:attrName>ppt_x</p:attrName>
                                          <p:attrName>ppt_y</p:attrName>
                                        </p:attrNameLst>
                                      </p:cBhvr>
                                      <p:rCtr x="15781" y="0"/>
                                    </p:animMotion>
                                  </p:childTnLst>
                                </p:cTn>
                              </p:par>
                              <p:par>
                                <p:cTn id="49" presetID="53" presetClass="entr" presetSubtype="16" fill="hold" nodeType="withEffect">
                                  <p:stCondLst>
                                    <p:cond delay="30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35" presetClass="path" presetSubtype="0" accel="50000" decel="50000" fill="hold" nodeType="withEffect">
                                  <p:stCondLst>
                                    <p:cond delay="300"/>
                                  </p:stCondLst>
                                  <p:childTnLst>
                                    <p:animMotion origin="layout" path="M 1.25E-6 -1.11111E-6 L 0.31575 -1.11111E-6 " pathEditMode="relative" rAng="0" ptsTypes="AA">
                                      <p:cBhvr>
                                        <p:cTn id="55" dur="1000" spd="-100000" fill="hold"/>
                                        <p:tgtEl>
                                          <p:spTgt spid="10"/>
                                        </p:tgtEl>
                                        <p:attrNameLst>
                                          <p:attrName>ppt_x</p:attrName>
                                          <p:attrName>ppt_y</p:attrName>
                                        </p:attrNameLst>
                                      </p:cBhvr>
                                      <p:rCtr x="15781" y="0"/>
                                    </p:animMotion>
                                  </p:childTnLst>
                                </p:cTn>
                              </p:par>
                              <p:par>
                                <p:cTn id="56" presetID="53" presetClass="entr" presetSubtype="16" fill="hold" nodeType="withEffect">
                                  <p:stCondLst>
                                    <p:cond delay="60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35" presetClass="path" presetSubtype="0" accel="50000" decel="50000" fill="hold" nodeType="withEffect">
                                  <p:stCondLst>
                                    <p:cond delay="600"/>
                                  </p:stCondLst>
                                  <p:childTnLst>
                                    <p:animMotion origin="layout" path="M 1.25E-6 -1.11111E-6 L 0.31575 -1.11111E-6 " pathEditMode="relative" rAng="0" ptsTypes="AA">
                                      <p:cBhvr>
                                        <p:cTn id="62" dur="1000" spd="-100000" fill="hold"/>
                                        <p:tgtEl>
                                          <p:spTgt spid="14"/>
                                        </p:tgtEl>
                                        <p:attrNameLst>
                                          <p:attrName>ppt_x</p:attrName>
                                          <p:attrName>ppt_y</p:attrName>
                                        </p:attrNameLst>
                                      </p:cBhvr>
                                      <p:rCtr x="15781" y="0"/>
                                    </p:animMotion>
                                  </p:childTnLst>
                                </p:cTn>
                              </p:par>
                              <p:par>
                                <p:cTn id="63" presetID="53" presetClass="entr" presetSubtype="16" fill="hold" nodeType="withEffect">
                                  <p:stCondLst>
                                    <p:cond delay="90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par>
                                <p:cTn id="68" presetID="35" presetClass="path" presetSubtype="0" accel="50000" decel="50000" fill="hold" nodeType="withEffect">
                                  <p:stCondLst>
                                    <p:cond delay="900"/>
                                  </p:stCondLst>
                                  <p:childTnLst>
                                    <p:animMotion origin="layout" path="M 1.25E-6 -1.11111E-6 L 0.31575 -1.11111E-6 " pathEditMode="relative" rAng="0" ptsTypes="AA">
                                      <p:cBhvr>
                                        <p:cTn id="69" dur="1000" spd="-100000" fill="hold"/>
                                        <p:tgtEl>
                                          <p:spTgt spid="18"/>
                                        </p:tgtEl>
                                        <p:attrNameLst>
                                          <p:attrName>ppt_x</p:attrName>
                                          <p:attrName>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4" grpId="0"/>
      <p:bldP spid="4" grpId="1"/>
      <p:bldP spid="4"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2207" y="1739747"/>
            <a:ext cx="3796174" cy="2965361"/>
          </a:xfrm>
          <a:prstGeom prst="rect">
            <a:avLst/>
          </a:prstGeom>
        </p:spPr>
      </p:pic>
      <p:sp>
        <p:nvSpPr>
          <p:cNvPr id="3" name="文本框 2"/>
          <p:cNvSpPr txBox="1"/>
          <p:nvPr/>
        </p:nvSpPr>
        <p:spPr>
          <a:xfrm>
            <a:off x="4756291" y="1092316"/>
            <a:ext cx="4946550" cy="1015663"/>
          </a:xfrm>
          <a:prstGeom prst="rect">
            <a:avLst/>
          </a:prstGeom>
          <a:solidFill>
            <a:srgbClr val="BE0000"/>
          </a:solidFill>
          <a:effectLst>
            <a:outerShdw blurRad="63500" sx="102000" sy="102000" algn="ctr" rotWithShape="0">
              <a:prstClr val="black">
                <a:alpha val="40000"/>
              </a:prstClr>
            </a:outerShdw>
          </a:effectLst>
        </p:spPr>
        <p:txBody>
          <a:bodyPr wrap="square" rtlCol="0">
            <a:spAutoFit/>
          </a:bodyPr>
          <a:lstStyle/>
          <a:p>
            <a:r>
              <a:rPr lang="zh-CN" altLang="en-US" sz="6000" b="1" dirty="0" smtClean="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       第一</a:t>
            </a:r>
            <a:r>
              <a:rPr lang="zh-CN" altLang="en-US" sz="60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部分</a:t>
            </a:r>
            <a:endParaRPr lang="zh-CN" altLang="en-US" sz="60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5" name="文本框 4"/>
          <p:cNvSpPr txBox="1"/>
          <p:nvPr/>
        </p:nvSpPr>
        <p:spPr>
          <a:xfrm>
            <a:off x="4756291" y="2390910"/>
            <a:ext cx="6340197" cy="1938992"/>
          </a:xfrm>
          <a:prstGeom prst="rect">
            <a:avLst/>
          </a:prstGeom>
          <a:noFill/>
        </p:spPr>
        <p:txBody>
          <a:bodyPr wrap="none" rtlCol="0">
            <a:spAutoFit/>
          </a:bodyPr>
          <a:lstStyle/>
          <a:p>
            <a:r>
              <a:rPr lang="zh-CN" altLang="en-US" sz="6000" b="1" dirty="0">
                <a:solidFill>
                  <a:srgbClr val="BE0000"/>
                </a:solidFill>
                <a:latin typeface="微软雅黑" panose="020B0503020204020204" pitchFamily="34" charset="-122"/>
                <a:ea typeface="微软雅黑" panose="020B0503020204020204" pitchFamily="34" charset="-122"/>
              </a:rPr>
              <a:t>弘扬“红船精神</a:t>
            </a:r>
            <a:r>
              <a:rPr lang="zh-CN" altLang="en-US" sz="6000" b="1" dirty="0" smtClean="0">
                <a:solidFill>
                  <a:srgbClr val="BE0000"/>
                </a:solidFill>
                <a:latin typeface="微软雅黑" panose="020B0503020204020204" pitchFamily="34" charset="-122"/>
                <a:ea typeface="微软雅黑" panose="020B0503020204020204" pitchFamily="34" charset="-122"/>
              </a:rPr>
              <a:t>”</a:t>
            </a:r>
            <a:endParaRPr lang="en-US" altLang="zh-CN" sz="6000" b="1" dirty="0" smtClean="0">
              <a:solidFill>
                <a:srgbClr val="BE0000"/>
              </a:solidFill>
              <a:latin typeface="微软雅黑" panose="020B0503020204020204" pitchFamily="34" charset="-122"/>
              <a:ea typeface="微软雅黑" panose="020B0503020204020204" pitchFamily="34" charset="-122"/>
            </a:endParaRPr>
          </a:p>
          <a:p>
            <a:r>
              <a:rPr lang="zh-CN" altLang="en-US" sz="6000" b="1" dirty="0" smtClean="0">
                <a:solidFill>
                  <a:srgbClr val="BE0000"/>
                </a:solidFill>
                <a:latin typeface="微软雅黑" panose="020B0503020204020204" pitchFamily="34" charset="-122"/>
                <a:ea typeface="微软雅黑" panose="020B0503020204020204" pitchFamily="34" charset="-122"/>
              </a:rPr>
              <a:t>走</a:t>
            </a:r>
            <a:r>
              <a:rPr lang="zh-CN" altLang="en-US" sz="6000" b="1" dirty="0">
                <a:solidFill>
                  <a:srgbClr val="BE0000"/>
                </a:solidFill>
                <a:latin typeface="微软雅黑" panose="020B0503020204020204" pitchFamily="34" charset="-122"/>
                <a:ea typeface="微软雅黑" panose="020B0503020204020204" pitchFamily="34" charset="-122"/>
              </a:rPr>
              <a:t>在时代前列</a:t>
            </a:r>
            <a:endParaRPr lang="zh-CN" altLang="en-US" sz="6000" b="1" dirty="0">
              <a:solidFill>
                <a:srgbClr val="BE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28570" y="1092316"/>
            <a:ext cx="1273448" cy="92504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ppt_x</p:attrName>
                                        </p:attrNameLst>
                                      </p:cBhvr>
                                      <p:tavLst>
                                        <p:tav tm="0">
                                          <p:val>
                                            <p:strVal val="#ppt_x-#ppt_w*1.125000"/>
                                          </p:val>
                                        </p:tav>
                                        <p:tav tm="100000">
                                          <p:val>
                                            <p:strVal val="#ppt_x"/>
                                          </p:val>
                                        </p:tav>
                                      </p:tavLst>
                                    </p:anim>
                                    <p:animEffect transition="in" filter="wipe(righ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900" decel="100000" fill="hold"/>
                                        <p:tgtEl>
                                          <p:spTgt spid="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smtClean="0">
                <a:solidFill>
                  <a:srgbClr val="BE0000"/>
                </a:solidFill>
                <a:latin typeface="微软雅黑" panose="020B0503020204020204" pitchFamily="34" charset="-122"/>
                <a:ea typeface="微软雅黑" panose="020B0503020204020204" pitchFamily="34" charset="-122"/>
              </a:rPr>
              <a:t>弘扬“红船精神”走在时代前列</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sp>
        <p:nvSpPr>
          <p:cNvPr id="5" name="矩形 4"/>
          <p:cNvSpPr/>
          <p:nvPr/>
        </p:nvSpPr>
        <p:spPr>
          <a:xfrm>
            <a:off x="1208732" y="1542636"/>
            <a:ext cx="4611758" cy="830997"/>
          </a:xfrm>
          <a:prstGeom prst="rect">
            <a:avLst/>
          </a:prstGeom>
          <a:solidFill>
            <a:srgbClr val="BE0000"/>
          </a:solidFill>
          <a:ln>
            <a:noFill/>
          </a:ln>
          <a:effectLst>
            <a:outerShdw blurRad="127000" dist="50800" dir="54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08732" y="1542636"/>
            <a:ext cx="4293704" cy="830997"/>
          </a:xfrm>
          <a:prstGeom prst="rect">
            <a:avLst/>
          </a:prstGeom>
        </p:spPr>
        <p:txBody>
          <a:bodyPr wrap="square">
            <a:spAutoFit/>
          </a:bodyPr>
          <a:lstStyle/>
          <a:p>
            <a:pPr algn="ctr"/>
            <a:r>
              <a:rPr lang="en-US" altLang="zh-CN" sz="4800" b="1" dirty="0" smtClean="0">
                <a:solidFill>
                  <a:schemeClr val="bg1"/>
                </a:solidFill>
                <a:latin typeface="微软雅黑" panose="020B0503020204020204" pitchFamily="34" charset="-122"/>
                <a:ea typeface="微软雅黑" panose="020B0503020204020204" pitchFamily="34" charset="-122"/>
              </a:rPr>
              <a:t>1921</a:t>
            </a:r>
            <a:r>
              <a:rPr lang="zh-CN" altLang="en-US" sz="4800" b="1" dirty="0" smtClean="0">
                <a:solidFill>
                  <a:schemeClr val="bg1"/>
                </a:solidFill>
                <a:latin typeface="微软雅黑" panose="020B0503020204020204" pitchFamily="34" charset="-122"/>
                <a:ea typeface="微软雅黑" panose="020B0503020204020204" pitchFamily="34" charset="-122"/>
              </a:rPr>
              <a:t>年</a:t>
            </a:r>
            <a:r>
              <a:rPr lang="en-US" altLang="zh-CN" sz="4800" b="1" dirty="0" smtClean="0">
                <a:solidFill>
                  <a:schemeClr val="bg1"/>
                </a:solidFill>
                <a:latin typeface="微软雅黑" panose="020B0503020204020204" pitchFamily="34" charset="-122"/>
                <a:ea typeface="微软雅黑" panose="020B0503020204020204" pitchFamily="34" charset="-122"/>
              </a:rPr>
              <a:t>8</a:t>
            </a:r>
            <a:r>
              <a:rPr lang="zh-CN" altLang="en-US" sz="4800" b="1" dirty="0" smtClean="0">
                <a:solidFill>
                  <a:schemeClr val="bg1"/>
                </a:solidFill>
                <a:latin typeface="微软雅黑" panose="020B0503020204020204" pitchFamily="34" charset="-122"/>
                <a:ea typeface="微软雅黑" panose="020B0503020204020204" pitchFamily="34" charset="-122"/>
              </a:rPr>
              <a:t>月初</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l="11806" r="18599"/>
          <a:stretch>
            <a:fillRect/>
          </a:stretch>
        </p:blipFill>
        <p:spPr>
          <a:xfrm>
            <a:off x="1208731" y="2598919"/>
            <a:ext cx="4611759" cy="3577903"/>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6090879" y="2933625"/>
            <a:ext cx="5875834" cy="2908489"/>
          </a:xfrm>
          <a:prstGeom prst="rect">
            <a:avLst/>
          </a:prstGeom>
        </p:spPr>
        <p:txBody>
          <a:bodyPr wrap="square">
            <a:spAutoFit/>
          </a:bodyPr>
          <a:lstStyle/>
          <a:p>
            <a:pPr algn="just">
              <a:lnSpc>
                <a:spcPct val="150000"/>
              </a:lnSpc>
              <a:buClr>
                <a:srgbClr val="FF0000"/>
              </a:buClr>
            </a:pPr>
            <a:r>
              <a:rPr lang="zh-CN" altLang="en-US" sz="2000" b="1" spc="300" dirty="0">
                <a:solidFill>
                  <a:srgbClr val="D4282A"/>
                </a:solidFill>
                <a:latin typeface="微软雅黑" panose="020B0503020204020204" pitchFamily="34" charset="-122"/>
                <a:ea typeface="微软雅黑" panose="020B0503020204020204" pitchFamily="34" charset="-122"/>
              </a:rPr>
              <a:t>建国后</a:t>
            </a:r>
            <a:r>
              <a:rPr lang="zh-CN" altLang="en-US" sz="1700" spc="300" dirty="0">
                <a:solidFill>
                  <a:srgbClr val="D4282A"/>
                </a:solidFill>
                <a:latin typeface="微软雅黑" panose="020B0503020204020204" pitchFamily="34" charset="-122"/>
                <a:ea typeface="微软雅黑" panose="020B0503020204020204" pitchFamily="34" charset="-122"/>
              </a:rPr>
              <a:t>，南湖引起了广大干部和人民群众的关注。</a:t>
            </a:r>
            <a:r>
              <a:rPr lang="en-US" altLang="zh-CN" sz="1700" spc="300" dirty="0">
                <a:solidFill>
                  <a:srgbClr val="D4282A"/>
                </a:solidFill>
                <a:latin typeface="微软雅黑" panose="020B0503020204020204" pitchFamily="34" charset="-122"/>
                <a:ea typeface="微软雅黑" panose="020B0503020204020204" pitchFamily="34" charset="-122"/>
              </a:rPr>
              <a:t>1959</a:t>
            </a:r>
            <a:r>
              <a:rPr lang="zh-CN" altLang="en-US" sz="1700" spc="300" dirty="0">
                <a:solidFill>
                  <a:srgbClr val="D4282A"/>
                </a:solidFill>
                <a:latin typeface="微软雅黑" panose="020B0503020204020204" pitchFamily="34" charset="-122"/>
                <a:ea typeface="微软雅黑" panose="020B0503020204020204" pitchFamily="34" charset="-122"/>
              </a:rPr>
              <a:t>年国庆节，这条仿制的纪念船正式对外展出。当地群众则亲切地称之为“红船”。久而久之，“红船”就成了这条纪念船的代名词。之后，“红船”就一直停泊在南湖烟雨楼前湖心岛东南岸边的水面上，向人们展示着当年中国共产党诞生的生动历史场景。</a:t>
            </a:r>
            <a:endParaRPr lang="zh-CN" altLang="en-US" sz="1700" spc="300" dirty="0">
              <a:solidFill>
                <a:srgbClr val="D4282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397580" y="1519905"/>
            <a:ext cx="3262432" cy="830997"/>
          </a:xfrm>
          <a:prstGeom prst="rect">
            <a:avLst/>
          </a:prstGeom>
          <a:noFill/>
        </p:spPr>
        <p:txBody>
          <a:bodyPr wrap="none" rtlCol="0">
            <a:spAutoFit/>
          </a:bodyPr>
          <a:lstStyle>
            <a:defPPr>
              <a:defRPr lang="zh-CN"/>
            </a:defPPr>
            <a:lvl1pPr>
              <a:defRPr sz="4400" b="0">
                <a:gradFill>
                  <a:gsLst>
                    <a:gs pos="14000">
                      <a:srgbClr val="FF0000"/>
                    </a:gs>
                    <a:gs pos="94000">
                      <a:srgbClr val="790000"/>
                    </a:gs>
                    <a:gs pos="49000">
                      <a:srgbClr val="FF0000"/>
                    </a:gs>
                  </a:gsLst>
                  <a:lin ang="5400000" scaled="1"/>
                </a:gradFill>
                <a:effectLst>
                  <a:glow rad="127000">
                    <a:schemeClr val="bg1"/>
                  </a:glow>
                </a:effectLst>
                <a:latin typeface="微软雅黑" panose="020B0503020204020204" pitchFamily="34" charset="-122"/>
                <a:ea typeface="微软雅黑" panose="020B0503020204020204" pitchFamily="34" charset="-122"/>
              </a:defRPr>
            </a:lvl1pPr>
          </a:lstStyle>
          <a:p>
            <a:pPr algn="ctr"/>
            <a:r>
              <a:rPr lang="zh-CN" altLang="en-US" sz="4800" b="1" dirty="0" smtClean="0">
                <a:solidFill>
                  <a:srgbClr val="C00000"/>
                </a:solidFill>
                <a:effectLst/>
              </a:rPr>
              <a:t>红船的由来</a:t>
            </a:r>
            <a:endParaRPr lang="zh-CN" altLang="en-US" sz="4800" b="1" dirty="0">
              <a:solidFill>
                <a:srgbClr val="C00000"/>
              </a:solidFill>
              <a:effectLst/>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35" presetClass="path" presetSubtype="0" accel="50000" decel="50000" fill="hold" grpId="1" nodeType="withEffect">
                                  <p:stCondLst>
                                    <p:cond delay="0"/>
                                  </p:stCondLst>
                                  <p:childTnLst>
                                    <p:animMotion origin="layout" path="M -2.08333E-7 3.33333E-6 L -0.41185 3.33333E-6 " pathEditMode="relative" rAng="0" ptsTypes="AA">
                                      <p:cBhvr>
                                        <p:cTn id="28" dur="1000" spd="-100000" fill="hold"/>
                                        <p:tgtEl>
                                          <p:spTgt spid="6"/>
                                        </p:tgtEl>
                                        <p:attrNameLst>
                                          <p:attrName>ppt_x</p:attrName>
                                          <p:attrName>ppt_y</p:attrName>
                                        </p:attrNameLst>
                                      </p:cBhvr>
                                      <p:rCtr x="-20599" y="0"/>
                                    </p:animMotion>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p:cTn id="3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9" dur="1000" fill="hold"/>
                                        <p:tgtEl>
                                          <p:spTgt spid="1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0">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10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9"/>
                                        </p:tgtEl>
                                        <p:attrNameLst>
                                          <p:attrName>style.visibility</p:attrName>
                                        </p:attrNameLst>
                                      </p:cBhvr>
                                      <p:to>
                                        <p:strVal val="visible"/>
                                      </p:to>
                                    </p:set>
                                    <p:anim calcmode="lin" valueType="num">
                                      <p:cBhvr>
                                        <p:cTn id="44"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5" dur="250" fill="hold"/>
                                        <p:tgtEl>
                                          <p:spTgt spid="9"/>
                                        </p:tgtEl>
                                        <p:attrNameLst>
                                          <p:attrName>ppt_y</p:attrName>
                                        </p:attrNameLst>
                                      </p:cBhvr>
                                      <p:tavLst>
                                        <p:tav tm="0">
                                          <p:val>
                                            <p:strVal val="#ppt_y"/>
                                          </p:val>
                                        </p:tav>
                                        <p:tav tm="100000">
                                          <p:val>
                                            <p:strVal val="#ppt_y"/>
                                          </p:val>
                                        </p:tav>
                                      </p:tavLst>
                                    </p:anim>
                                    <p:anim calcmode="lin" valueType="num">
                                      <p:cBhvr>
                                        <p:cTn id="46"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7"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8"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6" grpI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smtClean="0">
                <a:solidFill>
                  <a:srgbClr val="BE0000"/>
                </a:solidFill>
                <a:latin typeface="微软雅黑" panose="020B0503020204020204" pitchFamily="34" charset="-122"/>
                <a:ea typeface="微软雅黑" panose="020B0503020204020204" pitchFamily="34" charset="-122"/>
              </a:rPr>
              <a:t>弘扬“红船精神”走在时代前列</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grpSp>
        <p:nvGrpSpPr>
          <p:cNvPr id="28" name="组合 23"/>
          <p:cNvGrpSpPr/>
          <p:nvPr/>
        </p:nvGrpSpPr>
        <p:grpSpPr>
          <a:xfrm>
            <a:off x="2771676" y="2083322"/>
            <a:ext cx="7253061" cy="832558"/>
            <a:chOff x="3168409" y="3789662"/>
            <a:chExt cx="2652436" cy="832558"/>
          </a:xfrm>
        </p:grpSpPr>
        <p:sp>
          <p:nvSpPr>
            <p:cNvPr id="29" name="圆角矩形 28"/>
            <p:cNvSpPr/>
            <p:nvPr/>
          </p:nvSpPr>
          <p:spPr>
            <a:xfrm>
              <a:off x="3168409" y="3789662"/>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30" name="矩形 29"/>
            <p:cNvSpPr/>
            <p:nvPr/>
          </p:nvSpPr>
          <p:spPr>
            <a:xfrm>
              <a:off x="3378627" y="3834466"/>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红船，见证了中国历史上开天辟地的大事变成为了中国革命源头的象征</a:t>
              </a:r>
              <a:endParaRPr lang="zh-CN" altLang="en-US" sz="2200" b="1" dirty="0">
                <a:solidFill>
                  <a:srgbClr val="FFFDFB"/>
                </a:solidFill>
              </a:endParaRPr>
            </a:p>
          </p:txBody>
        </p:sp>
      </p:grpSp>
      <p:grpSp>
        <p:nvGrpSpPr>
          <p:cNvPr id="31" name="组合 25"/>
          <p:cNvGrpSpPr/>
          <p:nvPr/>
        </p:nvGrpSpPr>
        <p:grpSpPr>
          <a:xfrm>
            <a:off x="2771676" y="3134856"/>
            <a:ext cx="7253061" cy="832558"/>
            <a:chOff x="3168409" y="4841196"/>
            <a:chExt cx="2652436" cy="832558"/>
          </a:xfrm>
        </p:grpSpPr>
        <p:sp>
          <p:nvSpPr>
            <p:cNvPr id="32" name="圆角矩形 31"/>
            <p:cNvSpPr/>
            <p:nvPr/>
          </p:nvSpPr>
          <p:spPr>
            <a:xfrm>
              <a:off x="3168409" y="4841196"/>
              <a:ext cx="2652436" cy="832558"/>
            </a:xfrm>
            <a:prstGeom prst="roundRect">
              <a:avLst/>
            </a:prstGeom>
            <a:solidFill>
              <a:srgbClr val="BE0000"/>
            </a:solidFill>
            <a:ln>
              <a:noFill/>
            </a:ln>
            <a:effectLst>
              <a:outerShdw blurRad="1270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33" name="矩形 32"/>
            <p:cNvSpPr/>
            <p:nvPr/>
          </p:nvSpPr>
          <p:spPr>
            <a:xfrm>
              <a:off x="3378627" y="4886000"/>
              <a:ext cx="2232000" cy="74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rgbClr val="FFFDFB"/>
                  </a:solidFill>
                  <a:latin typeface="微软雅黑" panose="020B0503020204020204" pitchFamily="34" charset="-122"/>
                  <a:ea typeface="微软雅黑" panose="020B0503020204020204" pitchFamily="34" charset="-122"/>
                </a:rPr>
                <a:t>红船，一直接受者人们特别是共产党人的信仰</a:t>
              </a:r>
              <a:endParaRPr lang="zh-CN" altLang="en-US" sz="2200" b="1" dirty="0">
                <a:solidFill>
                  <a:srgbClr val="FFFDFB"/>
                </a:solidFill>
              </a:endParaRPr>
            </a:p>
          </p:txBody>
        </p:sp>
      </p:grpSp>
      <p:sp>
        <p:nvSpPr>
          <p:cNvPr id="37" name="矩形 36"/>
          <p:cNvSpPr/>
          <p:nvPr/>
        </p:nvSpPr>
        <p:spPr>
          <a:xfrm>
            <a:off x="2132983" y="4321687"/>
            <a:ext cx="8530447" cy="1338828"/>
          </a:xfrm>
          <a:prstGeom prst="rect">
            <a:avLst/>
          </a:prstGeom>
        </p:spPr>
        <p:txBody>
          <a:bodyPr wrap="square">
            <a:spAutoFit/>
          </a:bodyPr>
          <a:lstStyle/>
          <a:p>
            <a:pPr algn="ctr">
              <a:lnSpc>
                <a:spcPct val="150000"/>
              </a:lnSpc>
              <a:buClr>
                <a:srgbClr val="FF0000"/>
              </a:buClr>
            </a:pPr>
            <a:r>
              <a:rPr lang="en-US" altLang="zh-CN" sz="2000" b="1" spc="300" dirty="0">
                <a:solidFill>
                  <a:srgbClr val="D4282A"/>
                </a:solidFill>
                <a:latin typeface="微软雅黑" panose="020B0503020204020204" pitchFamily="34" charset="-122"/>
                <a:ea typeface="微软雅黑" panose="020B0503020204020204" pitchFamily="34" charset="-122"/>
              </a:rPr>
              <a:t>1921</a:t>
            </a:r>
            <a:r>
              <a:rPr lang="zh-CN" altLang="en-US" sz="2000" b="1" spc="300" dirty="0">
                <a:solidFill>
                  <a:srgbClr val="D4282A"/>
                </a:solidFill>
                <a:latin typeface="微软雅黑" panose="020B0503020204020204" pitchFamily="34" charset="-122"/>
                <a:ea typeface="微软雅黑" panose="020B0503020204020204" pitchFamily="34" charset="-122"/>
              </a:rPr>
              <a:t>年</a:t>
            </a:r>
            <a:r>
              <a:rPr lang="en-US" altLang="zh-CN" sz="2000" b="1" spc="300" dirty="0">
                <a:solidFill>
                  <a:srgbClr val="D4282A"/>
                </a:solidFill>
                <a:latin typeface="微软雅黑" panose="020B0503020204020204" pitchFamily="34" charset="-122"/>
                <a:ea typeface="微软雅黑" panose="020B0503020204020204" pitchFamily="34" charset="-122"/>
              </a:rPr>
              <a:t>7</a:t>
            </a:r>
            <a:r>
              <a:rPr lang="zh-CN" altLang="en-US" sz="2000" b="1" spc="300" dirty="0">
                <a:solidFill>
                  <a:srgbClr val="D4282A"/>
                </a:solidFill>
                <a:latin typeface="微软雅黑" panose="020B0503020204020204" pitchFamily="34" charset="-122"/>
                <a:ea typeface="微软雅黑" panose="020B0503020204020204" pitchFamily="34" charset="-122"/>
              </a:rPr>
              <a:t>月</a:t>
            </a:r>
            <a:r>
              <a:rPr lang="zh-CN" altLang="en-US" sz="1700" spc="300" dirty="0">
                <a:solidFill>
                  <a:srgbClr val="D4282A"/>
                </a:solidFill>
                <a:latin typeface="微软雅黑" panose="020B0503020204020204" pitchFamily="34" charset="-122"/>
                <a:ea typeface="微软雅黑" panose="020B0503020204020204" pitchFamily="34" charset="-122"/>
              </a:rPr>
              <a:t>，中国共产党第一次全国代表大会因遭法租界巡捕的袭扰，从上海转移到嘉兴南湖的一条游船上继续举行。就是在这条游船上，伟大的中国共产党诞生了。中国革命的航船，从这里扬帆起航。</a:t>
            </a:r>
            <a:endParaRPr lang="zh-CN" altLang="en-US" sz="1700" spc="300" dirty="0">
              <a:solidFill>
                <a:srgbClr val="D4282A"/>
              </a:solidFill>
              <a:latin typeface="微软雅黑" panose="020B0503020204020204" pitchFamily="34" charset="-122"/>
              <a:ea typeface="微软雅黑" panose="020B0503020204020204" pitchFamily="34"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2" presetClass="entr" presetSubtype="8"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right)">
                                      <p:cBhvr>
                                        <p:cTn id="19" dur="500"/>
                                        <p:tgtEl>
                                          <p:spTgt spid="28"/>
                                        </p:tgtEl>
                                      </p:cBhvr>
                                    </p:animEffect>
                                  </p:childTnLst>
                                </p:cTn>
                              </p:par>
                            </p:childTnLst>
                          </p:cTn>
                        </p:par>
                        <p:par>
                          <p:cTn id="20" fill="hold">
                            <p:stCondLst>
                              <p:cond delay="1000"/>
                            </p:stCondLst>
                            <p:childTnLst>
                              <p:par>
                                <p:cTn id="21" presetID="1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ppt_x</p:attrName>
                                        </p:attrNameLst>
                                      </p:cBhvr>
                                      <p:tavLst>
                                        <p:tav tm="0">
                                          <p:val>
                                            <p:strVal val="#ppt_x-#ppt_w*1.125000"/>
                                          </p:val>
                                        </p:tav>
                                        <p:tav tm="100000">
                                          <p:val>
                                            <p:strVal val="#ppt_x"/>
                                          </p:val>
                                        </p:tav>
                                      </p:tavLst>
                                    </p:anim>
                                    <p:animEffect transition="in" filter="wipe(right)">
                                      <p:cBhvr>
                                        <p:cTn id="24" dur="500"/>
                                        <p:tgtEl>
                                          <p:spTgt spid="31"/>
                                        </p:tgtEl>
                                      </p:cBhvr>
                                    </p:animEffect>
                                  </p:childTnLst>
                                </p:cTn>
                              </p:par>
                            </p:childTnLst>
                          </p:cTn>
                        </p:par>
                        <p:par>
                          <p:cTn id="25" fill="hold">
                            <p:stCondLst>
                              <p:cond delay="1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37"/>
                                        </p:tgtEl>
                                        <p:attrNameLst>
                                          <p:attrName>style.visibility</p:attrName>
                                        </p:attrNameLst>
                                      </p:cBhvr>
                                      <p:to>
                                        <p:strVal val="visible"/>
                                      </p:to>
                                    </p:set>
                                    <p:anim calcmode="lin" valueType="num">
                                      <p:cBhvr>
                                        <p:cTn id="28" dur="25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29" dur="250" fill="hold"/>
                                        <p:tgtEl>
                                          <p:spTgt spid="37"/>
                                        </p:tgtEl>
                                        <p:attrNameLst>
                                          <p:attrName>ppt_y</p:attrName>
                                        </p:attrNameLst>
                                      </p:cBhvr>
                                      <p:tavLst>
                                        <p:tav tm="0">
                                          <p:val>
                                            <p:strVal val="#ppt_y"/>
                                          </p:val>
                                        </p:tav>
                                        <p:tav tm="100000">
                                          <p:val>
                                            <p:strVal val="#ppt_y"/>
                                          </p:val>
                                        </p:tav>
                                      </p:tavLst>
                                    </p:anim>
                                    <p:anim calcmode="lin" valueType="num">
                                      <p:cBhvr>
                                        <p:cTn id="30" dur="25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31" dur="25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250" tmFilter="0,0; .5, 1; 1, 1"/>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smtClean="0">
                <a:solidFill>
                  <a:srgbClr val="BE0000"/>
                </a:solidFill>
                <a:latin typeface="微软雅黑" panose="020B0503020204020204" pitchFamily="34" charset="-122"/>
                <a:ea typeface="微软雅黑" panose="020B0503020204020204" pitchFamily="34" charset="-122"/>
              </a:rPr>
              <a:t>弘扬“红船精神”走在时代前列</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sp>
        <p:nvSpPr>
          <p:cNvPr id="4" name="矩形 3"/>
          <p:cNvSpPr/>
          <p:nvPr/>
        </p:nvSpPr>
        <p:spPr>
          <a:xfrm>
            <a:off x="7186588" y="1789182"/>
            <a:ext cx="4171222" cy="704794"/>
          </a:xfrm>
          <a:prstGeom prst="rect">
            <a:avLst/>
          </a:prstGeom>
          <a:solidFill>
            <a:srgbClr val="BE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开天辟地、敢为人先的首创精神</a:t>
            </a:r>
            <a:endParaRPr lang="zh-CN" altLang="en-US" sz="2100"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5" name="矩形 4"/>
          <p:cNvSpPr/>
          <p:nvPr/>
        </p:nvSpPr>
        <p:spPr>
          <a:xfrm>
            <a:off x="7186588" y="2809198"/>
            <a:ext cx="4171222" cy="704794"/>
          </a:xfrm>
          <a:prstGeom prst="rect">
            <a:avLst/>
          </a:prstGeom>
          <a:solidFill>
            <a:srgbClr val="BE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坚定理想、百折不挠的奋斗精神</a:t>
            </a:r>
            <a:endParaRPr lang="zh-CN" altLang="en-US" sz="210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6" name="矩形 5"/>
          <p:cNvSpPr/>
          <p:nvPr/>
        </p:nvSpPr>
        <p:spPr>
          <a:xfrm>
            <a:off x="7186588" y="3783330"/>
            <a:ext cx="4171222" cy="704794"/>
          </a:xfrm>
          <a:prstGeom prst="rect">
            <a:avLst/>
          </a:prstGeom>
          <a:solidFill>
            <a:srgbClr val="BE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立党为公、忠诚为民的奉献精神</a:t>
            </a:r>
            <a:endParaRPr lang="zh-CN" altLang="en-US" sz="210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7" name="矩形 6"/>
          <p:cNvSpPr/>
          <p:nvPr/>
        </p:nvSpPr>
        <p:spPr>
          <a:xfrm>
            <a:off x="5880240" y="1358770"/>
            <a:ext cx="1107996" cy="3323987"/>
          </a:xfrm>
          <a:prstGeom prst="rect">
            <a:avLst/>
          </a:prstGeom>
        </p:spPr>
        <p:txBody>
          <a:bodyPr vert="eaVert" wrap="none">
            <a:spAutoFit/>
          </a:bodyPr>
          <a:lstStyle/>
          <a:p>
            <a:r>
              <a:rPr lang="zh-CN" altLang="en-US" sz="6000" b="1" spc="300" dirty="0">
                <a:solidFill>
                  <a:srgbClr val="BE0000"/>
                </a:solidFill>
                <a:latin typeface="微软雅黑" panose="020B0503020204020204" pitchFamily="34" charset="-122"/>
                <a:ea typeface="微软雅黑" panose="020B0503020204020204" pitchFamily="34" charset="-122"/>
              </a:rPr>
              <a:t>红船精神</a:t>
            </a:r>
            <a:endParaRPr lang="zh-CN" altLang="en-US" sz="6000" spc="300" dirty="0">
              <a:solidFill>
                <a:srgbClr val="BE0000"/>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01712" y="1248861"/>
            <a:ext cx="4878528" cy="3543807"/>
          </a:xfrm>
          <a:prstGeom prst="rect">
            <a:avLst/>
          </a:prstGeom>
        </p:spPr>
      </p:pic>
      <p:sp>
        <p:nvSpPr>
          <p:cNvPr id="9" name="矩形 8"/>
          <p:cNvSpPr/>
          <p:nvPr/>
        </p:nvSpPr>
        <p:spPr>
          <a:xfrm>
            <a:off x="2147304" y="5313900"/>
            <a:ext cx="7805738" cy="861774"/>
          </a:xfrm>
          <a:prstGeom prst="rect">
            <a:avLst/>
          </a:prstGeom>
        </p:spPr>
        <p:txBody>
          <a:bodyPr wrap="square">
            <a:spAutoFit/>
          </a:bodyPr>
          <a:lstStyle/>
          <a:p>
            <a:pPr algn="ctr"/>
            <a:r>
              <a:rPr lang="zh-CN" altLang="en-US" sz="2500" b="1" spc="600" dirty="0">
                <a:solidFill>
                  <a:srgbClr val="BE0000"/>
                </a:solidFill>
                <a:latin typeface="微软雅黑" panose="020B0503020204020204" pitchFamily="34" charset="-122"/>
                <a:ea typeface="微软雅黑" panose="020B0503020204020204" pitchFamily="34" charset="-122"/>
                <a:cs typeface="微软雅黑" panose="020B0503020204020204" pitchFamily="34" charset="-122"/>
              </a:rPr>
              <a:t>只有不忘初心、牢记使命、永远奋斗，才能让中国共产党永远年轻。</a:t>
            </a:r>
            <a:endParaRPr lang="zh-CN" altLang="en-US" sz="2500" b="1" spc="600" dirty="0">
              <a:solidFill>
                <a:srgbClr val="BE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right)">
                                          <p:cBhvr>
                                            <p:cTn id="26" dur="500"/>
                                            <p:tgtEl>
                                              <p:spTgt spid="8"/>
                                            </p:tgtEl>
                                          </p:cBhvr>
                                        </p:animEffect>
                                      </p:childTnLst>
                                    </p:cTn>
                                  </p:par>
                                  <p:par>
                                    <p:cTn id="27" presetID="22" presetClass="entr" presetSubtype="8" fill="hold" grpId="0" nodeType="withEffect">
                                      <p:stCondLst>
                                        <p:cond delay="125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par>
                                    <p:cTn id="30" presetID="22" presetClass="entr" presetSubtype="8" fill="hold" grpId="0" nodeType="withEffect">
                                      <p:stCondLst>
                                        <p:cond delay="150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1000"/>
                                            <p:tgtEl>
                                              <p:spTgt spid="6"/>
                                            </p:tgtEl>
                                          </p:cBhvr>
                                        </p:animEffect>
                                      </p:childTnLst>
                                    </p:cTn>
                                  </p:par>
                                </p:childTnLst>
                              </p:cTn>
                            </p:par>
                            <p:par>
                              <p:cTn id="36" fill="hold">
                                <p:stCondLst>
                                  <p:cond delay="500"/>
                                </p:stCondLst>
                                <p:childTnLst>
                                  <p:par>
                                    <p:cTn id="37" presetID="2" presetClass="entr" presetSubtype="8" fill="hold" grpId="0" nodeType="afterEffect" p14:presetBounceEnd="46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46000">
                                          <p:cBhvr additive="base">
                                            <p:cTn id="39" dur="500" fill="hold"/>
                                            <p:tgtEl>
                                              <p:spTgt spid="9"/>
                                            </p:tgtEl>
                                            <p:attrNameLst>
                                              <p:attrName>ppt_x</p:attrName>
                                            </p:attrNameLst>
                                          </p:cBhvr>
                                          <p:tavLst>
                                            <p:tav tm="0">
                                              <p:val>
                                                <p:strVal val="0-#ppt_w/2"/>
                                              </p:val>
                                            </p:tav>
                                            <p:tav tm="100000">
                                              <p:val>
                                                <p:strVal val="#ppt_x"/>
                                              </p:val>
                                            </p:tav>
                                          </p:tavLst>
                                        </p:anim>
                                        <p:anim calcmode="lin" valueType="num" p14:bounceEnd="46000">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right)">
                                          <p:cBhvr>
                                            <p:cTn id="26" dur="500"/>
                                            <p:tgtEl>
                                              <p:spTgt spid="8"/>
                                            </p:tgtEl>
                                          </p:cBhvr>
                                        </p:animEffect>
                                      </p:childTnLst>
                                    </p:cTn>
                                  </p:par>
                                  <p:par>
                                    <p:cTn id="27" presetID="22" presetClass="entr" presetSubtype="8" fill="hold" grpId="0" nodeType="withEffect">
                                      <p:stCondLst>
                                        <p:cond delay="125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par>
                                    <p:cTn id="30" presetID="22" presetClass="entr" presetSubtype="8" fill="hold" grpId="0" nodeType="withEffect">
                                      <p:stCondLst>
                                        <p:cond delay="150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1000"/>
                                            <p:tgtEl>
                                              <p:spTgt spid="6"/>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956" y="1248861"/>
            <a:ext cx="590489" cy="461257"/>
          </a:xfrm>
          <a:prstGeom prst="rect">
            <a:avLst/>
          </a:prstGeom>
        </p:spPr>
      </p:pic>
      <p:sp>
        <p:nvSpPr>
          <p:cNvPr id="3" name="矩形 2"/>
          <p:cNvSpPr/>
          <p:nvPr/>
        </p:nvSpPr>
        <p:spPr>
          <a:xfrm>
            <a:off x="149447" y="1935404"/>
            <a:ext cx="553998" cy="4689011"/>
          </a:xfrm>
          <a:prstGeom prst="rect">
            <a:avLst/>
          </a:prstGeom>
        </p:spPr>
        <p:txBody>
          <a:bodyPr vert="eaVert" wrap="square">
            <a:spAutoFit/>
          </a:bodyPr>
          <a:lstStyle/>
          <a:p>
            <a:r>
              <a:rPr lang="zh-CN" altLang="en-US" sz="2400" b="1" dirty="0" smtClean="0">
                <a:solidFill>
                  <a:srgbClr val="BE0000"/>
                </a:solidFill>
                <a:latin typeface="微软雅黑" panose="020B0503020204020204" pitchFamily="34" charset="-122"/>
                <a:ea typeface="微软雅黑" panose="020B0503020204020204" pitchFamily="34" charset="-122"/>
              </a:rPr>
              <a:t>弘扬“红船精神”走在时代前列</a:t>
            </a:r>
            <a:endParaRPr lang="zh-CN" altLang="en-US" sz="2400" b="1" dirty="0">
              <a:solidFill>
                <a:srgbClr val="BE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1034"/>
          <a:stretch>
            <a:fillRect/>
          </a:stretch>
        </p:blipFill>
        <p:spPr>
          <a:xfrm rot="16200000">
            <a:off x="4206713" y="-956554"/>
            <a:ext cx="2382912" cy="7074572"/>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1034"/>
          <a:stretch>
            <a:fillRect/>
          </a:stretch>
        </p:blipFill>
        <p:spPr>
          <a:xfrm rot="16200000">
            <a:off x="4206713" y="1426358"/>
            <a:ext cx="2382912" cy="7074572"/>
          </a:xfrm>
          <a:prstGeom prst="rect">
            <a:avLst/>
          </a:prstGeom>
        </p:spPr>
      </p:pic>
      <p:sp>
        <p:nvSpPr>
          <p:cNvPr id="11" name="矩形 10"/>
          <p:cNvSpPr/>
          <p:nvPr/>
        </p:nvSpPr>
        <p:spPr>
          <a:xfrm>
            <a:off x="2829542" y="1980567"/>
            <a:ext cx="5137251" cy="1200329"/>
          </a:xfrm>
          <a:prstGeom prst="rect">
            <a:avLst/>
          </a:prstGeom>
        </p:spPr>
        <p:txBody>
          <a:bodyPr wrap="square">
            <a:spAutoFit/>
          </a:bodyPr>
          <a:lstStyle/>
          <a:p>
            <a:pPr algn="ctr"/>
            <a:r>
              <a:rPr lang="zh-CN" altLang="en-US" sz="7200" b="1" dirty="0" smtClean="0">
                <a:solidFill>
                  <a:schemeClr val="bg1"/>
                </a:solidFill>
                <a:latin typeface="FZQingKeBenYueSongS-R-GB" charset="-122"/>
                <a:ea typeface="FZQingKeBenYueSongS-R-GB" charset="-122"/>
                <a:cs typeface="FZQingKeBenYueSongS-R-GB" charset="-122"/>
              </a:rPr>
              <a:t>红船劈波行</a:t>
            </a:r>
            <a:endParaRPr lang="zh-CN" altLang="en-US" sz="7200" b="1" dirty="0">
              <a:solidFill>
                <a:schemeClr val="bg1"/>
              </a:solidFill>
              <a:latin typeface="FZQingKeBenYueSongS-R-GB" charset="-122"/>
              <a:ea typeface="FZQingKeBenYueSongS-R-GB" charset="-122"/>
              <a:cs typeface="FZQingKeBenYueSongS-R-GB" charset="-122"/>
            </a:endParaRPr>
          </a:p>
        </p:txBody>
      </p:sp>
      <p:sp>
        <p:nvSpPr>
          <p:cNvPr id="12" name="矩形 11"/>
          <p:cNvSpPr/>
          <p:nvPr/>
        </p:nvSpPr>
        <p:spPr>
          <a:xfrm>
            <a:off x="2829541" y="4363480"/>
            <a:ext cx="5137251" cy="1200329"/>
          </a:xfrm>
          <a:prstGeom prst="rect">
            <a:avLst/>
          </a:prstGeom>
        </p:spPr>
        <p:txBody>
          <a:bodyPr wrap="square">
            <a:spAutoFit/>
          </a:bodyPr>
          <a:lstStyle/>
          <a:p>
            <a:pPr algn="ctr"/>
            <a:r>
              <a:rPr lang="zh-CN" altLang="en-US" sz="7200" b="1" dirty="0" smtClean="0">
                <a:solidFill>
                  <a:schemeClr val="bg1"/>
                </a:solidFill>
                <a:latin typeface="FZQingKeBenYueSongS-R-GB" charset="-122"/>
                <a:ea typeface="FZQingKeBenYueSongS-R-GB" charset="-122"/>
                <a:cs typeface="FZQingKeBenYueSongS-R-GB" charset="-122"/>
              </a:rPr>
              <a:t>精神聚人心</a:t>
            </a:r>
            <a:endParaRPr lang="zh-CN" altLang="en-US" sz="7200" b="1" dirty="0">
              <a:solidFill>
                <a:schemeClr val="bg1"/>
              </a:solidFill>
              <a:latin typeface="FZQingKeBenYueSongS-R-GB" charset="-122"/>
              <a:ea typeface="FZQingKeBenYueSongS-R-GB" charset="-122"/>
              <a:cs typeface="FZQingKeBenYueSongS-R-GB" charset="-122"/>
            </a:endParaRP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11034"/>
          <a:stretch>
            <a:fillRect/>
          </a:stretch>
        </p:blipFill>
        <p:spPr>
          <a:xfrm rot="10800000">
            <a:off x="8935451" y="811760"/>
            <a:ext cx="2883900" cy="5570196"/>
          </a:xfrm>
          <a:prstGeom prst="rect">
            <a:avLst/>
          </a:prstGeom>
        </p:spPr>
      </p:pic>
      <p:sp>
        <p:nvSpPr>
          <p:cNvPr id="15" name="矩形 14"/>
          <p:cNvSpPr/>
          <p:nvPr/>
        </p:nvSpPr>
        <p:spPr>
          <a:xfrm>
            <a:off x="9731072" y="1389276"/>
            <a:ext cx="1292662" cy="4341316"/>
          </a:xfrm>
          <a:prstGeom prst="rect">
            <a:avLst/>
          </a:prstGeom>
        </p:spPr>
        <p:txBody>
          <a:bodyPr vert="eaVert" wrap="square">
            <a:spAutoFit/>
          </a:bodyPr>
          <a:lstStyle/>
          <a:p>
            <a:pPr algn="ctr"/>
            <a:r>
              <a:rPr lang="zh-CN" altLang="en-US" sz="7200" b="1" dirty="0" smtClean="0">
                <a:solidFill>
                  <a:schemeClr val="bg1"/>
                </a:solidFill>
                <a:latin typeface="FZQingKeBenYueSongS-R-GB" charset="-122"/>
                <a:ea typeface="FZQingKeBenYueSongS-R-GB" charset="-122"/>
                <a:cs typeface="FZQingKeBenYueSongS-R-GB" charset="-122"/>
              </a:rPr>
              <a:t>红船精神</a:t>
            </a:r>
            <a:endParaRPr lang="zh-CN" altLang="en-US" sz="7200" b="1" dirty="0">
              <a:solidFill>
                <a:schemeClr val="bg1"/>
              </a:solidFill>
              <a:latin typeface="FZQingKeBenYueSongS-R-GB" charset="-122"/>
              <a:ea typeface="FZQingKeBenYueSongS-R-GB" charset="-122"/>
              <a:cs typeface="FZQingKeBenYueSongS-R-GB" charset="-122"/>
            </a:endParaRPr>
          </a:p>
        </p:txBody>
      </p:sp>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35" presetClass="path" presetSubtype="0" accel="50000" decel="50000" fill="hold" grpId="1" nodeType="withEffect">
                                  <p:stCondLst>
                                    <p:cond delay="0"/>
                                  </p:stCondLst>
                                  <p:childTnLst>
                                    <p:animMotion origin="layout" path="M 1.66667E-6 1.11111E-6 L -0.41185 1.11111E-6 " pathEditMode="relative" rAng="0" ptsTypes="AA">
                                      <p:cBhvr>
                                        <p:cTn id="27" dur="1000" spd="-100000" fill="hold"/>
                                        <p:tgtEl>
                                          <p:spTgt spid="11"/>
                                        </p:tgtEl>
                                        <p:attrNameLst>
                                          <p:attrName>ppt_x</p:attrName>
                                          <p:attrName>ppt_y</p:attrName>
                                        </p:attrNameLst>
                                      </p:cBhvr>
                                      <p:rCtr x="-20599" y="0"/>
                                    </p:animMotion>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35" presetClass="path" presetSubtype="0" accel="50000" decel="50000" fill="hold" grpId="1" nodeType="withEffect">
                                  <p:stCondLst>
                                    <p:cond delay="0"/>
                                  </p:stCondLst>
                                  <p:childTnLst>
                                    <p:animMotion origin="layout" path="M 1.66667E-6 -2.59259E-6 L -0.41185 -2.59259E-6 " pathEditMode="relative" rAng="0" ptsTypes="AA">
                                      <p:cBhvr>
                                        <p:cTn id="40" dur="1000" spd="-100000" fill="hold"/>
                                        <p:tgtEl>
                                          <p:spTgt spid="12"/>
                                        </p:tgtEl>
                                        <p:attrNameLst>
                                          <p:attrName>ppt_x</p:attrName>
                                          <p:attrName>ppt_y</p:attrName>
                                        </p:attrNameLst>
                                      </p:cBhvr>
                                      <p:rCtr x="-20599" y="0"/>
                                    </p:animMotion>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outVertical)">
                                      <p:cBhvr>
                                        <p:cTn id="45" dur="500"/>
                                        <p:tgtEl>
                                          <p:spTgt spid="14"/>
                                        </p:tgtEl>
                                      </p:cBhvr>
                                    </p:animEffect>
                                  </p:childTnLst>
                                </p:cTn>
                              </p:par>
                            </p:childTnLst>
                          </p:cTn>
                        </p:par>
                        <p:par>
                          <p:cTn id="46" fill="hold">
                            <p:stCondLst>
                              <p:cond delay="500"/>
                            </p:stCondLst>
                            <p:childTnLst>
                              <p:par>
                                <p:cTn id="47" presetID="53" presetClass="entr" presetSubtype="16"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35" presetClass="path" presetSubtype="0" accel="50000" decel="50000" fill="hold" grpId="1" nodeType="withEffect">
                                  <p:stCondLst>
                                    <p:cond delay="0"/>
                                  </p:stCondLst>
                                  <p:childTnLst>
                                    <p:animMotion origin="layout" path="M -1.875E-6 -1.48148E-6 L -0.41185 -1.48148E-6 " pathEditMode="relative" rAng="0" ptsTypes="AA">
                                      <p:cBhvr>
                                        <p:cTn id="53" dur="1000" spd="-100000" fill="hold"/>
                                        <p:tgtEl>
                                          <p:spTgt spid="15"/>
                                        </p:tgtEl>
                                        <p:attrNameLst>
                                          <p:attrName>ppt_x</p:attrName>
                                          <p:attrName>ppt_y</p:attrName>
                                        </p:attrNameLst>
                                      </p:cBhvr>
                                      <p:rCtr x="-20599" y="0"/>
                                    </p:animMotion>
                                  </p:childTnLst>
                                </p:cTn>
                              </p:par>
                            </p:childTnLst>
                          </p:cTn>
                        </p:par>
                      </p:childTnLst>
                    </p:cTn>
                  </p:par>
                  <p:par>
                    <p:cTn id="54" fill="hold">
                      <p:stCondLst>
                        <p:cond delay="indefinite"/>
                      </p:stCondLst>
                      <p:childTnLst>
                        <p:par>
                          <p:cTn id="55" fill="hold">
                            <p:stCondLst>
                              <p:cond delay="0"/>
                            </p:stCondLst>
                            <p:childTnLst>
                              <p:par>
                                <p:cTn id="56" presetID="16" presetClass="entr" presetSubtype="26"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Horizontal)">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2"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5" grpId="0"/>
      <p:bldP spid="15" grpId="1"/>
      <p:bldP spid="15"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2207" y="1739747"/>
            <a:ext cx="3796174" cy="2965361"/>
          </a:xfrm>
          <a:prstGeom prst="rect">
            <a:avLst/>
          </a:prstGeom>
        </p:spPr>
      </p:pic>
      <p:sp>
        <p:nvSpPr>
          <p:cNvPr id="3" name="文本框 2"/>
          <p:cNvSpPr txBox="1"/>
          <p:nvPr/>
        </p:nvSpPr>
        <p:spPr>
          <a:xfrm>
            <a:off x="4756291" y="1092316"/>
            <a:ext cx="4946550" cy="1015663"/>
          </a:xfrm>
          <a:prstGeom prst="rect">
            <a:avLst/>
          </a:prstGeom>
          <a:solidFill>
            <a:srgbClr val="BE0000"/>
          </a:solidFill>
          <a:effectLst>
            <a:outerShdw blurRad="63500" sx="102000" sy="102000" algn="ctr" rotWithShape="0">
              <a:prstClr val="black">
                <a:alpha val="40000"/>
              </a:prstClr>
            </a:outerShdw>
          </a:effectLst>
        </p:spPr>
        <p:txBody>
          <a:bodyPr wrap="square" rtlCol="0">
            <a:spAutoFit/>
          </a:bodyPr>
          <a:lstStyle/>
          <a:p>
            <a:r>
              <a:rPr lang="zh-CN" altLang="en-US" sz="6000" b="1" dirty="0" smtClean="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rPr>
              <a:t>       第二部分</a:t>
            </a:r>
            <a:endParaRPr lang="zh-CN" altLang="en-US" sz="6000" b="1" dirty="0">
              <a:gradFill>
                <a:gsLst>
                  <a:gs pos="0">
                    <a:srgbClr val="FFC000"/>
                  </a:gs>
                  <a:gs pos="33000">
                    <a:srgbClr val="FFFF99"/>
                  </a:gs>
                  <a:gs pos="66000">
                    <a:srgbClr val="F2B800"/>
                  </a:gs>
                  <a:gs pos="100000">
                    <a:srgbClr val="FFFF00"/>
                  </a:gs>
                </a:gsLst>
                <a:lin ang="5400000" scaled="0"/>
              </a:gradFill>
              <a:latin typeface="微软雅黑" panose="020B0503020204020204" pitchFamily="34" charset="-122"/>
              <a:ea typeface="微软雅黑" panose="020B0503020204020204" pitchFamily="34" charset="-122"/>
            </a:endParaRPr>
          </a:p>
        </p:txBody>
      </p:sp>
      <p:sp>
        <p:nvSpPr>
          <p:cNvPr id="4" name="文本框 3"/>
          <p:cNvSpPr txBox="1"/>
          <p:nvPr/>
        </p:nvSpPr>
        <p:spPr>
          <a:xfrm>
            <a:off x="4756291" y="2390910"/>
            <a:ext cx="5570756" cy="1938992"/>
          </a:xfrm>
          <a:prstGeom prst="rect">
            <a:avLst/>
          </a:prstGeom>
          <a:noFill/>
        </p:spPr>
        <p:txBody>
          <a:bodyPr wrap="none" rtlCol="0">
            <a:spAutoFit/>
          </a:bodyPr>
          <a:lstStyle/>
          <a:p>
            <a:r>
              <a:rPr lang="zh-CN" altLang="en-US" sz="6000" b="1" dirty="0">
                <a:solidFill>
                  <a:srgbClr val="BE0000"/>
                </a:solidFill>
                <a:latin typeface="微软雅黑" panose="020B0503020204020204" pitchFamily="34" charset="-122"/>
                <a:ea typeface="微软雅黑" panose="020B0503020204020204" pitchFamily="34" charset="-122"/>
              </a:rPr>
              <a:t>“红船精神</a:t>
            </a:r>
            <a:r>
              <a:rPr lang="zh-CN" altLang="en-US" sz="6000" b="1" dirty="0" smtClean="0">
                <a:solidFill>
                  <a:srgbClr val="BE0000"/>
                </a:solidFill>
                <a:latin typeface="微软雅黑" panose="020B0503020204020204" pitchFamily="34" charset="-122"/>
                <a:ea typeface="微软雅黑" panose="020B0503020204020204" pitchFamily="34" charset="-122"/>
              </a:rPr>
              <a:t>”</a:t>
            </a:r>
            <a:endParaRPr lang="en-US" altLang="zh-CN" sz="6000" b="1" dirty="0" smtClean="0">
              <a:solidFill>
                <a:srgbClr val="BE0000"/>
              </a:solidFill>
              <a:latin typeface="微软雅黑" panose="020B0503020204020204" pitchFamily="34" charset="-122"/>
              <a:ea typeface="微软雅黑" panose="020B0503020204020204" pitchFamily="34" charset="-122"/>
            </a:endParaRPr>
          </a:p>
          <a:p>
            <a:r>
              <a:rPr lang="zh-CN" altLang="en-US" sz="6000" b="1" dirty="0" smtClean="0">
                <a:solidFill>
                  <a:srgbClr val="BE0000"/>
                </a:solidFill>
                <a:latin typeface="微软雅黑" panose="020B0503020204020204" pitchFamily="34" charset="-122"/>
                <a:ea typeface="微软雅黑" panose="020B0503020204020204" pitchFamily="34" charset="-122"/>
              </a:rPr>
              <a:t>党</a:t>
            </a:r>
            <a:r>
              <a:rPr lang="zh-CN" altLang="en-US" sz="6000" b="1" dirty="0">
                <a:solidFill>
                  <a:srgbClr val="BE0000"/>
                </a:solidFill>
                <a:latin typeface="微软雅黑" panose="020B0503020204020204" pitchFamily="34" charset="-122"/>
                <a:ea typeface="微软雅黑" panose="020B0503020204020204" pitchFamily="34" charset="-122"/>
              </a:rPr>
              <a:t>的先进性之源</a:t>
            </a:r>
            <a:endParaRPr lang="zh-CN" altLang="en-US" sz="6000" b="1" dirty="0">
              <a:solidFill>
                <a:srgbClr val="BE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28570" y="1092316"/>
            <a:ext cx="1273448" cy="925044"/>
          </a:xfrm>
          <a:prstGeom prst="rect">
            <a:avLst/>
          </a:prstGeom>
        </p:spPr>
      </p:pic>
    </p:spTree>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900" decel="100000" fill="hold"/>
                                        <p:tgtEl>
                                          <p:spTgt spid="4"/>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3975</Words>
  <Application>WPS 演示</Application>
  <PresentationFormat>宽屏</PresentationFormat>
  <Paragraphs>221</Paragraphs>
  <Slides>25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微软雅黑</vt:lpstr>
      <vt:lpstr>FZQingKeBenYueSongS-R-GB</vt:lpstr>
      <vt:lpstr>方正兰亭粗黑_GBK</vt:lpstr>
      <vt:lpstr>黑体</vt:lpstr>
      <vt:lpstr>方正兰亭中黑_GBK</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二木</cp:lastModifiedBy>
  <cp:revision>95</cp:revision>
  <dcterms:created xsi:type="dcterms:W3CDTF">2017-08-18T03:02:00Z</dcterms:created>
  <dcterms:modified xsi:type="dcterms:W3CDTF">2021-01-27T08:23:47Z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